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6858000" cx="12192000"/>
  <p:notesSz cx="6858000" cy="9144000"/>
  <p:embeddedFontLst>
    <p:embeddedFont>
      <p:font typeface="Montserrat"/>
      <p:regular r:id="rId33"/>
      <p:bold r:id="rId34"/>
      <p:italic r:id="rId35"/>
      <p:boldItalic r:id="rId36"/>
    </p:embeddedFont>
    <p:embeddedFont>
      <p:font typeface="Montserrat Medium"/>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1" roundtripDataSignature="AMtx7miGU1ZY+S+ok2uIOFgj5DW9Mc+kb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B3658D7-99D7-4810-AE99-398279E0AAD4}">
  <a:tblStyle styleId="{BB3658D7-99D7-4810-AE99-398279E0AAD4}"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MontserratMedium-boldItalic.fntdata"/><Relationship Id="rId20" Type="http://schemas.openxmlformats.org/officeDocument/2006/relationships/slide" Target="slides/slide15.xml"/><Relationship Id="rId41" Type="http://customschemas.google.com/relationships/presentationmetadata" Target="meta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37" Type="http://schemas.openxmlformats.org/officeDocument/2006/relationships/font" Target="fonts/MontserratMedium-regular.fntdata"/><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39" Type="http://schemas.openxmlformats.org/officeDocument/2006/relationships/font" Target="fonts/MontserratMedium-italic.fntdata"/><Relationship Id="rId16" Type="http://schemas.openxmlformats.org/officeDocument/2006/relationships/slide" Target="slides/slide11.xml"/><Relationship Id="rId38" Type="http://schemas.openxmlformats.org/officeDocument/2006/relationships/font" Target="fonts/MontserratMedium-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png>
</file>

<file path=ppt/media/image28.jpg>
</file>

<file path=ppt/media/image29.jpg>
</file>

<file path=ppt/media/image3.jpg>
</file>

<file path=ppt/media/image30.png>
</file>

<file path=ppt/media/image31.jpg>
</file>

<file path=ppt/media/image32.jpg>
</file>

<file path=ppt/media/image33.jpg>
</file>

<file path=ppt/media/image34.png>
</file>

<file path=ppt/media/image35.jpg>
</file>

<file path=ppt/media/image36.jpg>
</file>

<file path=ppt/media/image37.jpg>
</file>

<file path=ppt/media/image38.png>
</file>

<file path=ppt/media/image39.png>
</file>

<file path=ppt/media/image4.jpg>
</file>

<file path=ppt/media/image40.png>
</file>

<file path=ppt/media/image41.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583" y="4343528"/>
            <a:ext cx="5486700" cy="4115100"/>
          </a:xfrm>
          <a:prstGeom prst="rect">
            <a:avLst/>
          </a:prstGeom>
          <a:noFill/>
          <a:ln>
            <a:noFill/>
          </a:ln>
        </p:spPr>
        <p:txBody>
          <a:bodyPr anchorCtr="0" anchor="t" bIns="45425" lIns="45425" spcFirstLastPara="1" rIns="45425" wrap="square" tIns="45425">
            <a:noAutofit/>
          </a:bodyPr>
          <a:lstStyle/>
          <a:p>
            <a:pPr indent="0" lvl="0" marL="0" rtl="0" algn="l">
              <a:spcBef>
                <a:spcPts val="0"/>
              </a:spcBef>
              <a:spcAft>
                <a:spcPts val="0"/>
              </a:spcAft>
              <a:buClr>
                <a:schemeClr val="dk1"/>
              </a:buClr>
              <a:buSzPts val="1200"/>
              <a:buFont typeface="Calibri"/>
              <a:buNone/>
            </a:pPr>
            <a:r>
              <a:t/>
            </a:r>
            <a:endParaRPr/>
          </a:p>
        </p:txBody>
      </p:sp>
      <p:sp>
        <p:nvSpPr>
          <p:cNvPr id="92" name="Google Shape;9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9" name="Google Shape;269;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 name="Google Shape;280;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2" name="Google Shape;31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1" name="Google Shape;36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0" name="Google Shape;380;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6" name="Google Shape;41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4" name="Google Shape;434;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2" name="Google Shape;452;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0" name="Google Shape;470;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 name="Google Shape;10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ext and image slide">
  <p:cSld name="1_text and image slide">
    <p:bg>
      <p:bgPr>
        <a:solidFill>
          <a:schemeClr val="lt1"/>
        </a:solidFill>
      </p:bgPr>
    </p:bg>
    <p:spTree>
      <p:nvGrpSpPr>
        <p:cNvPr id="15" name="Shape 15"/>
        <p:cNvGrpSpPr/>
        <p:nvPr/>
      </p:nvGrpSpPr>
      <p:grpSpPr>
        <a:xfrm>
          <a:off x="0" y="0"/>
          <a:ext cx="0" cy="0"/>
          <a:chOff x="0" y="0"/>
          <a:chExt cx="0" cy="0"/>
        </a:xfrm>
      </p:grpSpPr>
      <p:sp>
        <p:nvSpPr>
          <p:cNvPr id="16" name="Google Shape;16;p29"/>
          <p:cNvSpPr/>
          <p:nvPr/>
        </p:nvSpPr>
        <p:spPr>
          <a:xfrm>
            <a:off x="1" y="1"/>
            <a:ext cx="12215793" cy="6898316"/>
          </a:xfrm>
          <a:custGeom>
            <a:rect b="b" l="l" r="r" t="t"/>
            <a:pathLst>
              <a:path extrusionOk="0" h="11308715" w="5183505">
                <a:moveTo>
                  <a:pt x="0" y="11308556"/>
                </a:moveTo>
                <a:lnTo>
                  <a:pt x="5183088" y="11308556"/>
                </a:lnTo>
                <a:lnTo>
                  <a:pt x="5183088" y="0"/>
                </a:lnTo>
                <a:lnTo>
                  <a:pt x="0" y="0"/>
                </a:lnTo>
                <a:lnTo>
                  <a:pt x="0" y="11308556"/>
                </a:lnTo>
                <a:close/>
              </a:path>
            </a:pathLst>
          </a:custGeom>
          <a:gradFill>
            <a:gsLst>
              <a:gs pos="0">
                <a:srgbClr val="3B149B"/>
              </a:gs>
              <a:gs pos="100000">
                <a:srgbClr val="6623FF"/>
              </a:gs>
            </a:gsLst>
            <a:lin ang="16200038" scaled="0"/>
          </a:gradFill>
          <a:ln>
            <a:noFill/>
          </a:ln>
        </p:spPr>
        <p:txBody>
          <a:bodyPr anchorCtr="0" anchor="t" bIns="0" lIns="0" spcFirstLastPara="1" rIns="0" wrap="square" tIns="0">
            <a:noAutofit/>
          </a:bodyPr>
          <a:lstStyle/>
          <a:p>
            <a:pPr indent="0" lvl="0" marL="0" marR="0" rtl="0" algn="l">
              <a:spcBef>
                <a:spcPts val="0"/>
              </a:spcBef>
              <a:spcAft>
                <a:spcPts val="0"/>
              </a:spcAft>
              <a:buClr>
                <a:schemeClr val="dk1"/>
              </a:buClr>
              <a:buSzPts val="667"/>
              <a:buFont typeface="Calibri"/>
              <a:buNone/>
            </a:pPr>
            <a:r>
              <a:t/>
            </a:r>
            <a:endParaRPr b="0" i="0" sz="667" u="none" cap="none" strike="noStrike">
              <a:solidFill>
                <a:schemeClr val="dk1"/>
              </a:solidFill>
              <a:latin typeface="Arial"/>
              <a:ea typeface="Arial"/>
              <a:cs typeface="Arial"/>
              <a:sym typeface="Arial"/>
            </a:endParaRPr>
          </a:p>
        </p:txBody>
      </p:sp>
      <p:sp>
        <p:nvSpPr>
          <p:cNvPr id="17" name="Google Shape;17;p29"/>
          <p:cNvSpPr txBox="1"/>
          <p:nvPr>
            <p:ph idx="12" type="sldNum"/>
          </p:nvPr>
        </p:nvSpPr>
        <p:spPr>
          <a:xfrm>
            <a:off x="11490848" y="6530975"/>
            <a:ext cx="396400" cy="154000"/>
          </a:xfrm>
          <a:prstGeom prst="rect">
            <a:avLst/>
          </a:prstGeom>
          <a:noFill/>
          <a:ln>
            <a:noFill/>
          </a:ln>
        </p:spPr>
        <p:txBody>
          <a:bodyPr anchorCtr="0" anchor="t" bIns="34275" lIns="68575" spcFirstLastPara="1" rIns="68575" wrap="square" tIns="34275">
            <a:normAutofit/>
          </a:bodyPr>
          <a:lstStyle>
            <a:lvl1pPr indent="0" lvl="0" marL="101597" marR="0" algn="r">
              <a:spcBef>
                <a:spcPts val="0"/>
              </a:spcBef>
              <a:buClr>
                <a:schemeClr val="dk1"/>
              </a:buClr>
              <a:buSzPts val="1067"/>
              <a:buFont typeface="Arial"/>
              <a:buNone/>
              <a:defRPr b="0" i="0" sz="1067" u="none" cap="none" strike="noStrike">
                <a:solidFill>
                  <a:schemeClr val="dk1"/>
                </a:solidFill>
                <a:latin typeface="Arial"/>
                <a:ea typeface="Arial"/>
                <a:cs typeface="Arial"/>
                <a:sym typeface="Arial"/>
              </a:defRPr>
            </a:lvl1pPr>
            <a:lvl2pPr indent="0" lvl="1" marL="101597" marR="0" algn="r">
              <a:spcBef>
                <a:spcPts val="0"/>
              </a:spcBef>
              <a:buClr>
                <a:schemeClr val="dk1"/>
              </a:buClr>
              <a:buSzPts val="1067"/>
              <a:buFont typeface="Arial"/>
              <a:buNone/>
              <a:defRPr b="0" i="0" sz="1067" u="none" cap="none" strike="noStrike">
                <a:solidFill>
                  <a:schemeClr val="dk1"/>
                </a:solidFill>
                <a:latin typeface="Arial"/>
                <a:ea typeface="Arial"/>
                <a:cs typeface="Arial"/>
                <a:sym typeface="Arial"/>
              </a:defRPr>
            </a:lvl2pPr>
            <a:lvl3pPr indent="0" lvl="2" marL="101597" marR="0" algn="r">
              <a:spcBef>
                <a:spcPts val="0"/>
              </a:spcBef>
              <a:buClr>
                <a:schemeClr val="dk1"/>
              </a:buClr>
              <a:buSzPts val="1067"/>
              <a:buFont typeface="Arial"/>
              <a:buNone/>
              <a:defRPr b="0" i="0" sz="1067" u="none" cap="none" strike="noStrike">
                <a:solidFill>
                  <a:schemeClr val="dk1"/>
                </a:solidFill>
                <a:latin typeface="Arial"/>
                <a:ea typeface="Arial"/>
                <a:cs typeface="Arial"/>
                <a:sym typeface="Arial"/>
              </a:defRPr>
            </a:lvl3pPr>
            <a:lvl4pPr indent="0" lvl="3" marL="101597" marR="0" algn="r">
              <a:spcBef>
                <a:spcPts val="0"/>
              </a:spcBef>
              <a:buClr>
                <a:schemeClr val="dk1"/>
              </a:buClr>
              <a:buSzPts val="1067"/>
              <a:buFont typeface="Arial"/>
              <a:buNone/>
              <a:defRPr b="0" i="0" sz="1067" u="none" cap="none" strike="noStrike">
                <a:solidFill>
                  <a:schemeClr val="dk1"/>
                </a:solidFill>
                <a:latin typeface="Arial"/>
                <a:ea typeface="Arial"/>
                <a:cs typeface="Arial"/>
                <a:sym typeface="Arial"/>
              </a:defRPr>
            </a:lvl4pPr>
            <a:lvl5pPr indent="0" lvl="4" marL="101597" marR="0" algn="r">
              <a:spcBef>
                <a:spcPts val="0"/>
              </a:spcBef>
              <a:buClr>
                <a:schemeClr val="dk1"/>
              </a:buClr>
              <a:buSzPts val="1067"/>
              <a:buFont typeface="Arial"/>
              <a:buNone/>
              <a:defRPr b="0" i="0" sz="1067" u="none" cap="none" strike="noStrike">
                <a:solidFill>
                  <a:schemeClr val="dk1"/>
                </a:solidFill>
                <a:latin typeface="Arial"/>
                <a:ea typeface="Arial"/>
                <a:cs typeface="Arial"/>
                <a:sym typeface="Arial"/>
              </a:defRPr>
            </a:lvl5pPr>
            <a:lvl6pPr indent="0" lvl="5" marL="101597" marR="0" algn="r">
              <a:spcBef>
                <a:spcPts val="0"/>
              </a:spcBef>
              <a:buClr>
                <a:schemeClr val="dk1"/>
              </a:buClr>
              <a:buSzPts val="1067"/>
              <a:buFont typeface="Arial"/>
              <a:buNone/>
              <a:defRPr b="0" i="0" sz="1067" u="none" cap="none" strike="noStrike">
                <a:solidFill>
                  <a:schemeClr val="dk1"/>
                </a:solidFill>
                <a:latin typeface="Arial"/>
                <a:ea typeface="Arial"/>
                <a:cs typeface="Arial"/>
                <a:sym typeface="Arial"/>
              </a:defRPr>
            </a:lvl6pPr>
            <a:lvl7pPr indent="0" lvl="6" marL="101597" marR="0" algn="r">
              <a:spcBef>
                <a:spcPts val="0"/>
              </a:spcBef>
              <a:buClr>
                <a:schemeClr val="dk1"/>
              </a:buClr>
              <a:buSzPts val="1067"/>
              <a:buFont typeface="Arial"/>
              <a:buNone/>
              <a:defRPr b="0" i="0" sz="1067" u="none" cap="none" strike="noStrike">
                <a:solidFill>
                  <a:schemeClr val="dk1"/>
                </a:solidFill>
                <a:latin typeface="Arial"/>
                <a:ea typeface="Arial"/>
                <a:cs typeface="Arial"/>
                <a:sym typeface="Arial"/>
              </a:defRPr>
            </a:lvl7pPr>
            <a:lvl8pPr indent="0" lvl="7" marL="101597" marR="0" algn="r">
              <a:spcBef>
                <a:spcPts val="0"/>
              </a:spcBef>
              <a:buClr>
                <a:schemeClr val="dk1"/>
              </a:buClr>
              <a:buSzPts val="1067"/>
              <a:buFont typeface="Arial"/>
              <a:buNone/>
              <a:defRPr b="0" i="0" sz="1067" u="none" cap="none" strike="noStrike">
                <a:solidFill>
                  <a:schemeClr val="dk1"/>
                </a:solidFill>
                <a:latin typeface="Arial"/>
                <a:ea typeface="Arial"/>
                <a:cs typeface="Arial"/>
                <a:sym typeface="Arial"/>
              </a:defRPr>
            </a:lvl8pPr>
            <a:lvl9pPr indent="0" lvl="8" marL="101597" marR="0" algn="r">
              <a:spcBef>
                <a:spcPts val="0"/>
              </a:spcBef>
              <a:buClr>
                <a:schemeClr val="dk1"/>
              </a:buClr>
              <a:buSzPts val="1067"/>
              <a:buFont typeface="Arial"/>
              <a:buNone/>
              <a:defRPr b="0" i="0" sz="1067" u="none" cap="none" strike="noStrike">
                <a:solidFill>
                  <a:schemeClr val="dk1"/>
                </a:solidFill>
                <a:latin typeface="Arial"/>
                <a:ea typeface="Arial"/>
                <a:cs typeface="Arial"/>
                <a:sym typeface="Arial"/>
              </a:defRPr>
            </a:lvl9pPr>
          </a:lstStyle>
          <a:p>
            <a:pPr indent="0" lvl="0" marL="101597" rtl="0" algn="r">
              <a:spcBef>
                <a:spcPts val="0"/>
              </a:spcBef>
              <a:spcAft>
                <a:spcPts val="0"/>
              </a:spcAft>
              <a:buNone/>
            </a:pPr>
            <a:fld id="{00000000-1234-1234-1234-123412341234}" type="slidenum">
              <a:rPr lang="en-US"/>
              <a:t>‹#›</a:t>
            </a:fld>
            <a:endParaRPr/>
          </a:p>
        </p:txBody>
      </p:sp>
      <p:sp>
        <p:nvSpPr>
          <p:cNvPr id="18" name="Google Shape;18;p29"/>
          <p:cNvSpPr txBox="1"/>
          <p:nvPr>
            <p:ph type="title"/>
          </p:nvPr>
        </p:nvSpPr>
        <p:spPr>
          <a:xfrm>
            <a:off x="2963159" y="3200400"/>
            <a:ext cx="6265600" cy="457200"/>
          </a:xfrm>
          <a:prstGeom prst="rect">
            <a:avLst/>
          </a:prstGeom>
          <a:noFill/>
          <a:ln>
            <a:noFill/>
          </a:ln>
        </p:spPr>
        <p:txBody>
          <a:bodyPr anchorCtr="0" anchor="t" bIns="0" lIns="0" spcFirstLastPara="1" rIns="0" wrap="square" tIns="0">
            <a:normAutofit/>
          </a:bodyPr>
          <a:lstStyle>
            <a:lvl1pPr lvl="0" marR="0" algn="ctr">
              <a:lnSpc>
                <a:spcPct val="90000"/>
              </a:lnSpc>
              <a:spcBef>
                <a:spcPts val="0"/>
              </a:spcBef>
              <a:spcAft>
                <a:spcPts val="0"/>
              </a:spcAft>
              <a:buClr>
                <a:schemeClr val="lt1"/>
              </a:buClr>
              <a:buSzPts val="1100"/>
              <a:buFont typeface="Arial"/>
              <a:buNone/>
              <a:defRPr b="1" i="0" sz="2400" u="none" cap="none" strike="noStrike">
                <a:solidFill>
                  <a:schemeClr val="lt1"/>
                </a:solidFill>
                <a:latin typeface="Arial"/>
                <a:ea typeface="Arial"/>
                <a:cs typeface="Arial"/>
                <a:sym typeface="Arial"/>
              </a:defRPr>
            </a:lvl1pPr>
            <a:lvl2pPr lvl="1">
              <a:spcBef>
                <a:spcPts val="0"/>
              </a:spcBef>
              <a:spcAft>
                <a:spcPts val="0"/>
              </a:spcAft>
              <a:buSzPts val="1100"/>
              <a:buNone/>
              <a:defRPr sz="1867"/>
            </a:lvl2pPr>
            <a:lvl3pPr lvl="2">
              <a:spcBef>
                <a:spcPts val="0"/>
              </a:spcBef>
              <a:spcAft>
                <a:spcPts val="0"/>
              </a:spcAft>
              <a:buSzPts val="1100"/>
              <a:buNone/>
              <a:defRPr sz="1867"/>
            </a:lvl3pPr>
            <a:lvl4pPr lvl="3">
              <a:spcBef>
                <a:spcPts val="0"/>
              </a:spcBef>
              <a:spcAft>
                <a:spcPts val="0"/>
              </a:spcAft>
              <a:buSzPts val="1100"/>
              <a:buNone/>
              <a:defRPr sz="1867"/>
            </a:lvl4pPr>
            <a:lvl5pPr lvl="4">
              <a:spcBef>
                <a:spcPts val="0"/>
              </a:spcBef>
              <a:spcAft>
                <a:spcPts val="0"/>
              </a:spcAft>
              <a:buSzPts val="1100"/>
              <a:buNone/>
              <a:defRPr sz="1867"/>
            </a:lvl5pPr>
            <a:lvl6pPr lvl="5">
              <a:spcBef>
                <a:spcPts val="0"/>
              </a:spcBef>
              <a:spcAft>
                <a:spcPts val="0"/>
              </a:spcAft>
              <a:buSzPts val="1100"/>
              <a:buNone/>
              <a:defRPr sz="1867"/>
            </a:lvl6pPr>
            <a:lvl7pPr lvl="6">
              <a:spcBef>
                <a:spcPts val="0"/>
              </a:spcBef>
              <a:spcAft>
                <a:spcPts val="0"/>
              </a:spcAft>
              <a:buSzPts val="1100"/>
              <a:buNone/>
              <a:defRPr sz="1867"/>
            </a:lvl7pPr>
            <a:lvl8pPr lvl="7">
              <a:spcBef>
                <a:spcPts val="0"/>
              </a:spcBef>
              <a:spcAft>
                <a:spcPts val="0"/>
              </a:spcAft>
              <a:buSzPts val="1100"/>
              <a:buNone/>
              <a:defRPr sz="1867"/>
            </a:lvl8pPr>
            <a:lvl9pPr lvl="8">
              <a:spcBef>
                <a:spcPts val="0"/>
              </a:spcBef>
              <a:spcAft>
                <a:spcPts val="0"/>
              </a:spcAft>
              <a:buSzPts val="1100"/>
              <a:buNone/>
              <a:defRPr sz="1867"/>
            </a:lvl9pPr>
          </a:lstStyle>
          <a:p/>
        </p:txBody>
      </p:sp>
      <p:sp>
        <p:nvSpPr>
          <p:cNvPr id="19" name="Google Shape;19;p29"/>
          <p:cNvSpPr txBox="1"/>
          <p:nvPr/>
        </p:nvSpPr>
        <p:spPr>
          <a:xfrm>
            <a:off x="9628640" y="6553201"/>
            <a:ext cx="1363200" cy="12311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chemeClr val="lt1"/>
              </a:buClr>
              <a:buSzPts val="600"/>
              <a:buFont typeface="Arial"/>
              <a:buNone/>
            </a:pPr>
            <a:r>
              <a:rPr b="0" i="0" lang="en-US" sz="800" u="none" cap="none" strike="noStrike">
                <a:solidFill>
                  <a:schemeClr val="lt1"/>
                </a:solidFill>
                <a:latin typeface="Arial"/>
                <a:ea typeface="Arial"/>
                <a:cs typeface="Arial"/>
                <a:sym typeface="Arial"/>
              </a:rPr>
              <a:t>innovation.kaust.edu.sa</a:t>
            </a:r>
            <a:endParaRPr b="0" i="0" sz="800" u="none" cap="none" strike="noStrike">
              <a:solidFill>
                <a:schemeClr val="lt1"/>
              </a:solidFill>
              <a:latin typeface="Arial"/>
              <a:ea typeface="Arial"/>
              <a:cs typeface="Arial"/>
              <a:sym typeface="Arial"/>
            </a:endParaRPr>
          </a:p>
        </p:txBody>
      </p:sp>
      <p:pic>
        <p:nvPicPr>
          <p:cNvPr id="20" name="Google Shape;20;p29"/>
          <p:cNvPicPr preferRelativeResize="0"/>
          <p:nvPr/>
        </p:nvPicPr>
        <p:blipFill rotWithShape="1">
          <a:blip r:embed="rId2">
            <a:alphaModFix/>
          </a:blip>
          <a:srcRect b="0" l="0" r="0" t="0"/>
          <a:stretch/>
        </p:blipFill>
        <p:spPr>
          <a:xfrm>
            <a:off x="334963" y="307555"/>
            <a:ext cx="394533" cy="38111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3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38"/>
          <p:cNvSpPr/>
          <p:nvPr>
            <p:ph idx="2" type="pic"/>
          </p:nvPr>
        </p:nvSpPr>
        <p:spPr>
          <a:xfrm>
            <a:off x="5183188" y="987425"/>
            <a:ext cx="6172200" cy="4873625"/>
          </a:xfrm>
          <a:prstGeom prst="rect">
            <a:avLst/>
          </a:prstGeom>
          <a:noFill/>
          <a:ln>
            <a:noFill/>
          </a:ln>
        </p:spPr>
      </p:sp>
      <p:sp>
        <p:nvSpPr>
          <p:cNvPr id="74" name="Google Shape;74;p3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5" name="Google Shape;75;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4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4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 name="Google Shape;87;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3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7" name="Shape 27"/>
        <p:cNvGrpSpPr/>
        <p:nvPr/>
      </p:nvGrpSpPr>
      <p:grpSpPr>
        <a:xfrm>
          <a:off x="0" y="0"/>
          <a:ext cx="0" cy="0"/>
          <a:chOff x="0" y="0"/>
          <a:chExt cx="0" cy="0"/>
        </a:xfrm>
      </p:grpSpPr>
      <p:sp>
        <p:nvSpPr>
          <p:cNvPr id="28" name="Google Shape;28;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 name="Google Shape;30;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3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6" name="Google Shape;36;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3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3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3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3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3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3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1" name="Google Shape;51;p3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3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3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7" name="Google Shape;67;p3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8" name="Google Shape;68;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jpg"/><Relationship Id="rId4" Type="http://schemas.openxmlformats.org/officeDocument/2006/relationships/hyperlink" Target="https://www.productplan.com/glossary/moscow-prioritization/" TargetMode="External"/><Relationship Id="rId5"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6.jpg"/><Relationship Id="rId4" Type="http://schemas.openxmlformats.org/officeDocument/2006/relationships/hyperlink" Target="https://discord.com/" TargetMode="External"/><Relationship Id="rId5" Type="http://schemas.openxmlformats.org/officeDocument/2006/relationships/hyperlink" Target="https://support.discord.com/hc/en-us/articles/223657667-Group-Chat-and-Calls" TargetMode="External"/><Relationship Id="rId6" Type="http://schemas.openxmlformats.org/officeDocument/2006/relationships/hyperlink" Target="https://slack.com/" TargetMode="External"/><Relationship Id="rId7" Type="http://schemas.openxmlformats.org/officeDocument/2006/relationships/hyperlink" Target="https://trello.co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jpg"/><Relationship Id="rId4" Type="http://schemas.openxmlformats.org/officeDocument/2006/relationships/hyperlink" Target="https://www.loom.com/share/5d049afd74764f2c8b7ac93f2be01e11"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3.jpg"/><Relationship Id="rId4" Type="http://schemas.openxmlformats.org/officeDocument/2006/relationships/hyperlink" Target="https://itch.io/jam/kaust-sandsoft-game-jam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2.jpg"/><Relationship Id="rId4" Type="http://schemas.openxmlformats.org/officeDocument/2006/relationships/image" Target="../media/image24.jpg"/><Relationship Id="rId5" Type="http://schemas.openxmlformats.org/officeDocument/2006/relationships/image" Target="../media/image2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6.jpg"/><Relationship Id="rId4" Type="http://schemas.openxmlformats.org/officeDocument/2006/relationships/image" Target="../media/image27.png"/><Relationship Id="rId5" Type="http://schemas.openxmlformats.org/officeDocument/2006/relationships/image" Target="../media/image2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9.jpg"/><Relationship Id="rId4" Type="http://schemas.openxmlformats.org/officeDocument/2006/relationships/hyperlink" Target="https://urldefense.com/v3/__https:/twitter.com/scslug__;!!Nmw4Hv0!l80iCVFsQGt4OhfVdAzTve8OEyzJJo59efNrB2porxLvrskckcXlD0zHe3vYzFZhUXvp$" TargetMode="External"/><Relationship Id="rId5" Type="http://schemas.openxmlformats.org/officeDocument/2006/relationships/image" Target="../media/image30.png"/><Relationship Id="rId6" Type="http://schemas.openxmlformats.org/officeDocument/2006/relationships/image" Target="../media/image3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2.jpg"/><Relationship Id="rId4" Type="http://schemas.openxmlformats.org/officeDocument/2006/relationships/image" Target="../media/image34.png"/><Relationship Id="rId5" Type="http://schemas.openxmlformats.org/officeDocument/2006/relationships/image" Target="../media/image3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5.jpg"/><Relationship Id="rId4" Type="http://schemas.openxmlformats.org/officeDocument/2006/relationships/image" Target="../media/image38.png"/><Relationship Id="rId5" Type="http://schemas.openxmlformats.org/officeDocument/2006/relationships/image" Target="../media/image36.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7.jpg"/><Relationship Id="rId4" Type="http://schemas.openxmlformats.org/officeDocument/2006/relationships/image" Target="../media/image39.png"/><Relationship Id="rId5" Type="http://schemas.openxmlformats.org/officeDocument/2006/relationships/image" Target="../media/image4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41.jpg"/><Relationship Id="rId4" Type="http://schemas.openxmlformats.org/officeDocument/2006/relationships/hyperlink" Target="https://creativecommons.org/licenses/by-nc-sa/4.0/" TargetMode="External"/><Relationship Id="rId5" Type="http://schemas.openxmlformats.org/officeDocument/2006/relationships/hyperlink" Target="https://creativecommons.org/licenses/by-nc-sa/4.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jpg"/><Relationship Id="rId4" Type="http://schemas.openxmlformats.org/officeDocument/2006/relationships/hyperlink" Target="https://kaust.zoom.us/j/98961171317" TargetMode="External"/><Relationship Id="rId5" Type="http://schemas.openxmlformats.org/officeDocument/2006/relationships/hyperlink" Target="https://discord.gg/a2CarGsxk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jpg"/><Relationship Id="rId4" Type="http://schemas.openxmlformats.org/officeDocument/2006/relationships/hyperlink" Target="https://itch.io/jam/kaust-sandsoft-game-jame" TargetMode="External"/><Relationship Id="rId5" Type="http://schemas.openxmlformats.org/officeDocument/2006/relationships/hyperlink" Target="https://itch.io/"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
          <p:cNvSpPr txBox="1"/>
          <p:nvPr>
            <p:ph idx="12" type="sldNum"/>
          </p:nvPr>
        </p:nvSpPr>
        <p:spPr>
          <a:xfrm>
            <a:off x="11490848" y="6530975"/>
            <a:ext cx="396400" cy="154000"/>
          </a:xfrm>
          <a:prstGeom prst="rect">
            <a:avLst/>
          </a:prstGeom>
          <a:noFill/>
          <a:ln>
            <a:noFill/>
          </a:ln>
        </p:spPr>
        <p:txBody>
          <a:bodyPr anchorCtr="0" anchor="t" bIns="45700" lIns="91425" spcFirstLastPara="1" rIns="91425" wrap="square" tIns="45700">
            <a:normAutofit fontScale="32500" lnSpcReduction="20000"/>
          </a:bodyPr>
          <a:lstStyle/>
          <a:p>
            <a:pPr indent="0" lvl="0" marL="101597" marR="0" rtl="0" algn="r">
              <a:spcBef>
                <a:spcPts val="0"/>
              </a:spcBef>
              <a:spcAft>
                <a:spcPts val="0"/>
              </a:spcAft>
              <a:buClr>
                <a:schemeClr val="dk1"/>
              </a:buClr>
              <a:buSzPct val="100000"/>
              <a:buFont typeface="Arial"/>
              <a:buNone/>
            </a:pPr>
            <a:fld id="{00000000-1234-1234-1234-123412341234}" type="slidenum">
              <a:rPr lang="en-US" sz="1467"/>
              <a:t>‹#›</a:t>
            </a:fld>
            <a:endParaRPr sz="1467"/>
          </a:p>
        </p:txBody>
      </p:sp>
      <p:pic>
        <p:nvPicPr>
          <p:cNvPr id="95" name="Google Shape;95;p1"/>
          <p:cNvPicPr preferRelativeResize="0"/>
          <p:nvPr/>
        </p:nvPicPr>
        <p:blipFill rotWithShape="1">
          <a:blip r:embed="rId3">
            <a:alphaModFix/>
          </a:blip>
          <a:srcRect b="0" l="0" r="0" t="0"/>
          <a:stretch/>
        </p:blipFill>
        <p:spPr>
          <a:xfrm>
            <a:off x="1" y="0"/>
            <a:ext cx="12192004" cy="6857987"/>
          </a:xfrm>
          <a:prstGeom prst="rect">
            <a:avLst/>
          </a:prstGeom>
          <a:noFill/>
          <a:ln>
            <a:noFill/>
          </a:ln>
        </p:spPr>
      </p:pic>
      <p:sp>
        <p:nvSpPr>
          <p:cNvPr id="96" name="Google Shape;96;p1"/>
          <p:cNvSpPr txBox="1"/>
          <p:nvPr/>
        </p:nvSpPr>
        <p:spPr>
          <a:xfrm>
            <a:off x="2628992" y="5104847"/>
            <a:ext cx="6934000" cy="762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FFFF"/>
                </a:solidFill>
                <a:latin typeface="Calibri"/>
                <a:ea typeface="Calibri"/>
                <a:cs typeface="Calibri"/>
                <a:sym typeface="Calibri"/>
              </a:rPr>
              <a:t>KAUSTxSandsoft Game Jam</a:t>
            </a:r>
            <a:endParaRPr b="1" i="0" sz="2400" u="none" cap="none" strike="noStrike">
              <a:solidFill>
                <a:srgbClr val="FFFFFF"/>
              </a:solidFill>
              <a:latin typeface="Calibri"/>
              <a:ea typeface="Calibri"/>
              <a:cs typeface="Calibri"/>
              <a:sym typeface="Calibri"/>
            </a:endParaRPr>
          </a:p>
          <a:p>
            <a:pPr indent="0" lvl="0" marL="0" marR="0" rtl="0" algn="ctr">
              <a:spcBef>
                <a:spcPts val="0"/>
              </a:spcBef>
              <a:spcAft>
                <a:spcPts val="0"/>
              </a:spcAft>
              <a:buNone/>
            </a:pPr>
            <a:r>
              <a:rPr b="1" i="0" lang="en-US" sz="2400" u="none" cap="none" strike="noStrike">
                <a:solidFill>
                  <a:srgbClr val="FFEC59"/>
                </a:solidFill>
                <a:latin typeface="Calibri"/>
                <a:ea typeface="Calibri"/>
                <a:cs typeface="Calibri"/>
                <a:sym typeface="Calibri"/>
              </a:rPr>
              <a:t>Participant’s Brief</a:t>
            </a:r>
            <a:endParaRPr b="1" i="0" sz="2400" u="none" cap="none" strike="noStrike">
              <a:solidFill>
                <a:srgbClr val="FFEC59"/>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8" name="Shape 198"/>
        <p:cNvGrpSpPr/>
        <p:nvPr/>
      </p:nvGrpSpPr>
      <p:grpSpPr>
        <a:xfrm>
          <a:off x="0" y="0"/>
          <a:ext cx="0" cy="0"/>
          <a:chOff x="0" y="0"/>
          <a:chExt cx="0" cy="0"/>
        </a:xfrm>
      </p:grpSpPr>
      <p:grpSp>
        <p:nvGrpSpPr>
          <p:cNvPr id="199" name="Google Shape;199;p7"/>
          <p:cNvGrpSpPr/>
          <p:nvPr/>
        </p:nvGrpSpPr>
        <p:grpSpPr>
          <a:xfrm>
            <a:off x="0" y="0"/>
            <a:ext cx="12192000" cy="6858000"/>
            <a:chOff x="0" y="0"/>
            <a:chExt cx="13831614" cy="6858000"/>
          </a:xfrm>
        </p:grpSpPr>
        <p:pic>
          <p:nvPicPr>
            <p:cNvPr descr="A screenshot of a computer&#10;&#10;Description automatically generated with medium confidence" id="200" name="Google Shape;200;p7"/>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201" name="Google Shape;201;p7"/>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202" name="Google Shape;202;p7"/>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203" name="Google Shape;203;p7"/>
          <p:cNvSpPr txBox="1"/>
          <p:nvPr/>
        </p:nvSpPr>
        <p:spPr>
          <a:xfrm>
            <a:off x="418790" y="3200450"/>
            <a:ext cx="2305200" cy="451828"/>
          </a:xfrm>
          <a:prstGeom prst="rect">
            <a:avLst/>
          </a:prstGeom>
          <a:noFill/>
          <a:ln>
            <a:noFill/>
          </a:ln>
        </p:spPr>
        <p:txBody>
          <a:bodyPr anchorCtr="0" anchor="t" bIns="0" lIns="0" spcFirstLastPara="1" rIns="0" wrap="square" tIns="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Tips for Success</a:t>
            </a:r>
            <a:endParaRPr/>
          </a:p>
        </p:txBody>
      </p:sp>
      <p:grpSp>
        <p:nvGrpSpPr>
          <p:cNvPr id="204" name="Google Shape;204;p7"/>
          <p:cNvGrpSpPr/>
          <p:nvPr/>
        </p:nvGrpSpPr>
        <p:grpSpPr>
          <a:xfrm>
            <a:off x="3594756" y="619134"/>
            <a:ext cx="7992947" cy="4903199"/>
            <a:chOff x="0" y="870515"/>
            <a:chExt cx="7992947" cy="4903199"/>
          </a:xfrm>
        </p:grpSpPr>
        <p:sp>
          <p:nvSpPr>
            <p:cNvPr id="205" name="Google Shape;205;p7"/>
            <p:cNvSpPr/>
            <p:nvPr/>
          </p:nvSpPr>
          <p:spPr>
            <a:xfrm>
              <a:off x="0" y="870515"/>
              <a:ext cx="7992947" cy="479700"/>
            </a:xfrm>
            <a:prstGeom prst="roundRect">
              <a:avLst>
                <a:gd fmla="val 16667" name="adj"/>
              </a:avLst>
            </a:prstGeom>
            <a:solidFill>
              <a:srgbClr val="E69B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txBox="1"/>
            <p:nvPr/>
          </p:nvSpPr>
          <p:spPr>
            <a:xfrm>
              <a:off x="23417" y="893932"/>
              <a:ext cx="7946113" cy="43286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Calibri"/>
                <a:buNone/>
              </a:pPr>
              <a:r>
                <a:rPr b="1" lang="en-US" sz="2000">
                  <a:solidFill>
                    <a:schemeClr val="lt1"/>
                  </a:solidFill>
                  <a:latin typeface="Calibri"/>
                  <a:ea typeface="Calibri"/>
                  <a:cs typeface="Calibri"/>
                  <a:sym typeface="Calibri"/>
                </a:rPr>
                <a:t>Form your team</a:t>
              </a:r>
              <a:endParaRPr sz="2000">
                <a:solidFill>
                  <a:schemeClr val="lt1"/>
                </a:solidFill>
                <a:latin typeface="Calibri"/>
                <a:ea typeface="Calibri"/>
                <a:cs typeface="Calibri"/>
                <a:sym typeface="Calibri"/>
              </a:endParaRPr>
            </a:p>
          </p:txBody>
        </p:sp>
        <p:sp>
          <p:nvSpPr>
            <p:cNvPr id="207" name="Google Shape;207;p7"/>
            <p:cNvSpPr/>
            <p:nvPr/>
          </p:nvSpPr>
          <p:spPr>
            <a:xfrm>
              <a:off x="0" y="1350215"/>
              <a:ext cx="7992947" cy="33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txBox="1"/>
            <p:nvPr/>
          </p:nvSpPr>
          <p:spPr>
            <a:xfrm>
              <a:off x="0" y="1350215"/>
              <a:ext cx="7992947" cy="331200"/>
            </a:xfrm>
            <a:prstGeom prst="rect">
              <a:avLst/>
            </a:prstGeom>
            <a:noFill/>
            <a:ln>
              <a:noFill/>
            </a:ln>
          </p:spPr>
          <p:txBody>
            <a:bodyPr anchorCtr="0" anchor="t" bIns="25400" lIns="253775" spcFirstLastPara="1" rIns="142225" wrap="square" tIns="25400">
              <a:noAutofit/>
            </a:bodyPr>
            <a:lstStyle/>
            <a:p>
              <a:pPr indent="-171450" lvl="1" marL="171450" marR="0" rtl="0" algn="l">
                <a:lnSpc>
                  <a:spcPct val="90000"/>
                </a:lnSpc>
                <a:spcBef>
                  <a:spcPts val="0"/>
                </a:spcBef>
                <a:spcAft>
                  <a:spcPts val="0"/>
                </a:spcAft>
                <a:buClr>
                  <a:schemeClr val="dk1"/>
                </a:buClr>
                <a:buSzPts val="1600"/>
                <a:buFont typeface="Calibri"/>
                <a:buChar char="•"/>
              </a:pPr>
              <a:r>
                <a:rPr b="0" i="0" lang="en-US" sz="1600" u="none" cap="none" strike="noStrike">
                  <a:solidFill>
                    <a:schemeClr val="dk1"/>
                  </a:solidFill>
                  <a:latin typeface="Calibri"/>
                  <a:ea typeface="Calibri"/>
                  <a:cs typeface="Calibri"/>
                  <a:sym typeface="Calibri"/>
                </a:rPr>
                <a:t>Form a team beforehand or </a:t>
              </a:r>
              <a:r>
                <a:rPr lang="en-US" sz="1600">
                  <a:solidFill>
                    <a:schemeClr val="dk1"/>
                  </a:solidFill>
                  <a:latin typeface="Calibri"/>
                  <a:ea typeface="Calibri"/>
                  <a:cs typeface="Calibri"/>
                  <a:sym typeface="Calibri"/>
                </a:rPr>
                <a:t>create</a:t>
              </a:r>
              <a:r>
                <a:rPr b="0" i="0" lang="en-US" sz="1600" u="none" cap="none" strike="noStrike">
                  <a:solidFill>
                    <a:schemeClr val="dk1"/>
                  </a:solidFill>
                  <a:latin typeface="Calibri"/>
                  <a:ea typeface="Calibri"/>
                  <a:cs typeface="Calibri"/>
                  <a:sym typeface="Calibri"/>
                </a:rPr>
                <a:t> one from the discord “Team Formation” </a:t>
              </a:r>
              <a:r>
                <a:rPr lang="en-US" sz="1600">
                  <a:solidFill>
                    <a:schemeClr val="dk1"/>
                  </a:solidFill>
                  <a:latin typeface="Calibri"/>
                  <a:ea typeface="Calibri"/>
                  <a:cs typeface="Calibri"/>
                  <a:sym typeface="Calibri"/>
                </a:rPr>
                <a:t>category</a:t>
              </a:r>
              <a:endParaRPr b="0" i="0" sz="1600" u="none" cap="none" strike="noStrike">
                <a:solidFill>
                  <a:schemeClr val="dk1"/>
                </a:solidFill>
                <a:latin typeface="Calibri"/>
                <a:ea typeface="Calibri"/>
                <a:cs typeface="Calibri"/>
                <a:sym typeface="Calibri"/>
              </a:endParaRPr>
            </a:p>
          </p:txBody>
        </p:sp>
        <p:sp>
          <p:nvSpPr>
            <p:cNvPr id="209" name="Google Shape;209;p7"/>
            <p:cNvSpPr/>
            <p:nvPr/>
          </p:nvSpPr>
          <p:spPr>
            <a:xfrm>
              <a:off x="0" y="1681415"/>
              <a:ext cx="7992947" cy="479700"/>
            </a:xfrm>
            <a:prstGeom prst="roundRect">
              <a:avLst>
                <a:gd fmla="val 16667" name="adj"/>
              </a:avLst>
            </a:prstGeom>
            <a:solidFill>
              <a:srgbClr val="DDC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txBox="1"/>
            <p:nvPr/>
          </p:nvSpPr>
          <p:spPr>
            <a:xfrm>
              <a:off x="23417" y="1704832"/>
              <a:ext cx="7946113" cy="43286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Calibri"/>
                <a:buNone/>
              </a:pPr>
              <a:r>
                <a:rPr b="1" lang="en-US" sz="2000">
                  <a:solidFill>
                    <a:schemeClr val="lt1"/>
                  </a:solidFill>
                  <a:latin typeface="Calibri"/>
                  <a:ea typeface="Calibri"/>
                  <a:cs typeface="Calibri"/>
                  <a:sym typeface="Calibri"/>
                </a:rPr>
                <a:t>Align early on your collective goals</a:t>
              </a:r>
              <a:endParaRPr sz="2000">
                <a:solidFill>
                  <a:schemeClr val="lt1"/>
                </a:solidFill>
                <a:latin typeface="Calibri"/>
                <a:ea typeface="Calibri"/>
                <a:cs typeface="Calibri"/>
                <a:sym typeface="Calibri"/>
              </a:endParaRPr>
            </a:p>
          </p:txBody>
        </p:sp>
        <p:sp>
          <p:nvSpPr>
            <p:cNvPr id="211" name="Google Shape;211;p7"/>
            <p:cNvSpPr/>
            <p:nvPr/>
          </p:nvSpPr>
          <p:spPr>
            <a:xfrm>
              <a:off x="0" y="2161115"/>
              <a:ext cx="7992947" cy="5071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txBox="1"/>
            <p:nvPr/>
          </p:nvSpPr>
          <p:spPr>
            <a:xfrm>
              <a:off x="0" y="2161115"/>
              <a:ext cx="7992947" cy="507150"/>
            </a:xfrm>
            <a:prstGeom prst="rect">
              <a:avLst/>
            </a:prstGeom>
            <a:noFill/>
            <a:ln>
              <a:noFill/>
            </a:ln>
          </p:spPr>
          <p:txBody>
            <a:bodyPr anchorCtr="0" anchor="t" bIns="25400" lIns="253775" spcFirstLastPara="1" rIns="142225" wrap="square" tIns="25400">
              <a:noAutofit/>
            </a:bodyPr>
            <a:lstStyle/>
            <a:p>
              <a:pPr indent="-171450" lvl="1" marL="171450" marR="0" rtl="0" algn="l">
                <a:lnSpc>
                  <a:spcPct val="90000"/>
                </a:lnSpc>
                <a:spcBef>
                  <a:spcPts val="0"/>
                </a:spcBef>
                <a:spcAft>
                  <a:spcPts val="0"/>
                </a:spcAft>
                <a:buClr>
                  <a:schemeClr val="dk1"/>
                </a:buClr>
                <a:buSzPts val="1600"/>
                <a:buFont typeface="Calibri"/>
                <a:buChar char="•"/>
              </a:pPr>
              <a:r>
                <a:rPr b="0" i="0" lang="en-US" sz="1600" u="none" cap="none" strike="noStrike">
                  <a:solidFill>
                    <a:schemeClr val="dk1"/>
                  </a:solidFill>
                  <a:latin typeface="Calibri"/>
                  <a:ea typeface="Calibri"/>
                  <a:cs typeface="Calibri"/>
                  <a:sym typeface="Calibri"/>
                </a:rPr>
                <a:t>Align on the </a:t>
              </a:r>
              <a:r>
                <a:rPr lang="en-US" sz="1600">
                  <a:solidFill>
                    <a:schemeClr val="dk1"/>
                  </a:solidFill>
                  <a:latin typeface="Calibri"/>
                  <a:ea typeface="Calibri"/>
                  <a:cs typeface="Calibri"/>
                  <a:sym typeface="Calibri"/>
                </a:rPr>
                <a:t>decision</a:t>
              </a:r>
              <a:r>
                <a:rPr b="0" i="0" lang="en-US" sz="1600" u="none" cap="none" strike="noStrike">
                  <a:solidFill>
                    <a:schemeClr val="dk1"/>
                  </a:solidFill>
                  <a:latin typeface="Calibri"/>
                  <a:ea typeface="Calibri"/>
                  <a:cs typeface="Calibri"/>
                  <a:sym typeface="Calibri"/>
                </a:rPr>
                <a:t> making process. Similar to </a:t>
              </a:r>
              <a:r>
                <a:rPr lang="en-US" sz="1600">
                  <a:solidFill>
                    <a:schemeClr val="dk1"/>
                  </a:solidFill>
                  <a:latin typeface="Calibri"/>
                  <a:ea typeface="Calibri"/>
                  <a:cs typeface="Calibri"/>
                  <a:sym typeface="Calibri"/>
                </a:rPr>
                <a:t>defining</a:t>
              </a:r>
              <a:r>
                <a:rPr b="0" i="0" lang="en-US" sz="1600" u="none" cap="none" strike="noStrike">
                  <a:solidFill>
                    <a:schemeClr val="dk1"/>
                  </a:solidFill>
                  <a:latin typeface="Calibri"/>
                  <a:ea typeface="Calibri"/>
                  <a:cs typeface="Calibri"/>
                  <a:sym typeface="Calibri"/>
                </a:rPr>
                <a:t> your goal, this is a </a:t>
              </a:r>
              <a:r>
                <a:rPr lang="en-US" sz="1600">
                  <a:solidFill>
                    <a:schemeClr val="dk1"/>
                  </a:solidFill>
                  <a:latin typeface="Calibri"/>
                  <a:ea typeface="Calibri"/>
                  <a:cs typeface="Calibri"/>
                  <a:sym typeface="Calibri"/>
                </a:rPr>
                <a:t>critical</a:t>
              </a:r>
              <a:r>
                <a:rPr b="0" i="0" lang="en-US" sz="1600" u="none" cap="none" strike="noStrike">
                  <a:solidFill>
                    <a:schemeClr val="dk1"/>
                  </a:solidFill>
                  <a:latin typeface="Calibri"/>
                  <a:ea typeface="Calibri"/>
                  <a:cs typeface="Calibri"/>
                  <a:sym typeface="Calibri"/>
                </a:rPr>
                <a:t> step as it will reduce the chance of conflict during the jam between team members</a:t>
              </a:r>
              <a:endParaRPr b="0" i="0" sz="1600" u="none" cap="none" strike="noStrike">
                <a:solidFill>
                  <a:schemeClr val="dk1"/>
                </a:solidFill>
                <a:latin typeface="Calibri"/>
                <a:ea typeface="Calibri"/>
                <a:cs typeface="Calibri"/>
                <a:sym typeface="Calibri"/>
              </a:endParaRPr>
            </a:p>
          </p:txBody>
        </p:sp>
        <p:sp>
          <p:nvSpPr>
            <p:cNvPr id="213" name="Google Shape;213;p7"/>
            <p:cNvSpPr/>
            <p:nvPr/>
          </p:nvSpPr>
          <p:spPr>
            <a:xfrm>
              <a:off x="0" y="2668265"/>
              <a:ext cx="7992947" cy="479700"/>
            </a:xfrm>
            <a:prstGeom prst="roundRect">
              <a:avLst>
                <a:gd fmla="val 16667" name="adj"/>
              </a:avLst>
            </a:prstGeom>
            <a:solidFill>
              <a:srgbClr val="A6B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txBox="1"/>
            <p:nvPr/>
          </p:nvSpPr>
          <p:spPr>
            <a:xfrm>
              <a:off x="23417" y="2691682"/>
              <a:ext cx="7946113" cy="43286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Calibri"/>
                <a:buNone/>
              </a:pPr>
              <a:r>
                <a:rPr b="1" lang="en-US" sz="2000">
                  <a:solidFill>
                    <a:schemeClr val="lt1"/>
                  </a:solidFill>
                  <a:latin typeface="Calibri"/>
                  <a:ea typeface="Calibri"/>
                  <a:cs typeface="Calibri"/>
                  <a:sym typeface="Calibri"/>
                </a:rPr>
                <a:t>2 schools of thought with making decisions</a:t>
              </a:r>
              <a:endParaRPr sz="2000">
                <a:solidFill>
                  <a:schemeClr val="lt1"/>
                </a:solidFill>
                <a:latin typeface="Calibri"/>
                <a:ea typeface="Calibri"/>
                <a:cs typeface="Calibri"/>
                <a:sym typeface="Calibri"/>
              </a:endParaRPr>
            </a:p>
          </p:txBody>
        </p:sp>
        <p:sp>
          <p:nvSpPr>
            <p:cNvPr id="215" name="Google Shape;215;p7"/>
            <p:cNvSpPr/>
            <p:nvPr/>
          </p:nvSpPr>
          <p:spPr>
            <a:xfrm>
              <a:off x="0" y="3147965"/>
              <a:ext cx="7992947" cy="5485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txBox="1"/>
            <p:nvPr/>
          </p:nvSpPr>
          <p:spPr>
            <a:xfrm>
              <a:off x="0" y="3147965"/>
              <a:ext cx="7992947" cy="548550"/>
            </a:xfrm>
            <a:prstGeom prst="rect">
              <a:avLst/>
            </a:prstGeom>
            <a:noFill/>
            <a:ln>
              <a:noFill/>
            </a:ln>
          </p:spPr>
          <p:txBody>
            <a:bodyPr anchorCtr="0" anchor="t" bIns="25400" lIns="253775" spcFirstLastPara="1" rIns="142225" wrap="square" tIns="25400">
              <a:noAutofit/>
            </a:bodyPr>
            <a:lstStyle/>
            <a:p>
              <a:pPr indent="-171450" lvl="1" marL="171450" marR="0" rtl="0" algn="l">
                <a:lnSpc>
                  <a:spcPct val="90000"/>
                </a:lnSpc>
                <a:spcBef>
                  <a:spcPts val="0"/>
                </a:spcBef>
                <a:spcAft>
                  <a:spcPts val="0"/>
                </a:spcAft>
                <a:buClr>
                  <a:schemeClr val="dk1"/>
                </a:buClr>
                <a:buSzPts val="1600"/>
                <a:buFont typeface="Calibri"/>
                <a:buChar char="•"/>
              </a:pPr>
              <a:r>
                <a:rPr b="0" i="0" lang="en-US" sz="1600" u="none" cap="none" strike="noStrike">
                  <a:solidFill>
                    <a:schemeClr val="dk1"/>
                  </a:solidFill>
                  <a:latin typeface="Calibri"/>
                  <a:ea typeface="Calibri"/>
                  <a:cs typeface="Calibri"/>
                  <a:sym typeface="Calibri"/>
                </a:rPr>
                <a:t>Either the whole team forms a consensus</a:t>
              </a:r>
              <a:endParaRPr b="0" i="0" sz="1600" u="none" cap="none" strike="noStrike">
                <a:solidFill>
                  <a:schemeClr val="dk1"/>
                </a:solidFill>
                <a:latin typeface="Calibri"/>
                <a:ea typeface="Calibri"/>
                <a:cs typeface="Calibri"/>
                <a:sym typeface="Calibri"/>
              </a:endParaRPr>
            </a:p>
            <a:p>
              <a:pPr indent="-171450" lvl="1" marL="171450" marR="0" rtl="0" algn="l">
                <a:lnSpc>
                  <a:spcPct val="90000"/>
                </a:lnSpc>
                <a:spcBef>
                  <a:spcPts val="320"/>
                </a:spcBef>
                <a:spcAft>
                  <a:spcPts val="0"/>
                </a:spcAft>
                <a:buClr>
                  <a:schemeClr val="dk1"/>
                </a:buClr>
                <a:buSzPts val="1600"/>
                <a:buFont typeface="Calibri"/>
                <a:buChar char="•"/>
              </a:pPr>
              <a:r>
                <a:rPr b="0" i="0" lang="en-US" sz="1600" u="none" cap="none" strike="noStrike">
                  <a:solidFill>
                    <a:schemeClr val="dk1"/>
                  </a:solidFill>
                  <a:latin typeface="Calibri"/>
                  <a:ea typeface="Calibri"/>
                  <a:cs typeface="Calibri"/>
                  <a:sym typeface="Calibri"/>
                </a:rPr>
                <a:t>Assign </a:t>
              </a:r>
              <a:r>
                <a:rPr lang="en-US" sz="1600">
                  <a:solidFill>
                    <a:schemeClr val="dk1"/>
                  </a:solidFill>
                  <a:latin typeface="Calibri"/>
                  <a:ea typeface="Calibri"/>
                  <a:cs typeface="Calibri"/>
                  <a:sym typeface="Calibri"/>
                </a:rPr>
                <a:t>decision</a:t>
              </a:r>
              <a:r>
                <a:rPr b="0" i="0" lang="en-US" sz="1600" u="none" cap="none" strike="noStrike">
                  <a:solidFill>
                    <a:schemeClr val="dk1"/>
                  </a:solidFill>
                  <a:latin typeface="Calibri"/>
                  <a:ea typeface="Calibri"/>
                  <a:cs typeface="Calibri"/>
                  <a:sym typeface="Calibri"/>
                </a:rPr>
                <a:t> making to individuals based on their area of expertise </a:t>
              </a:r>
              <a:endParaRPr b="0" i="0" sz="1600" u="none" cap="none" strike="noStrike">
                <a:solidFill>
                  <a:schemeClr val="dk1"/>
                </a:solidFill>
                <a:latin typeface="Calibri"/>
                <a:ea typeface="Calibri"/>
                <a:cs typeface="Calibri"/>
                <a:sym typeface="Calibri"/>
              </a:endParaRPr>
            </a:p>
          </p:txBody>
        </p:sp>
        <p:sp>
          <p:nvSpPr>
            <p:cNvPr id="217" name="Google Shape;217;p7"/>
            <p:cNvSpPr/>
            <p:nvPr/>
          </p:nvSpPr>
          <p:spPr>
            <a:xfrm>
              <a:off x="0" y="3696515"/>
              <a:ext cx="7992947" cy="479700"/>
            </a:xfrm>
            <a:prstGeom prst="roundRect">
              <a:avLst>
                <a:gd fmla="val 16667" name="adj"/>
              </a:avLst>
            </a:prstGeom>
            <a:solidFill>
              <a:srgbClr val="4DA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txBox="1"/>
            <p:nvPr/>
          </p:nvSpPr>
          <p:spPr>
            <a:xfrm>
              <a:off x="23417" y="3719932"/>
              <a:ext cx="7946113" cy="43286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Calibri"/>
                <a:buNone/>
              </a:pPr>
              <a:r>
                <a:rPr b="1" lang="en-US" sz="2000">
                  <a:solidFill>
                    <a:schemeClr val="lt1"/>
                  </a:solidFill>
                  <a:latin typeface="Calibri"/>
                  <a:ea typeface="Calibri"/>
                  <a:cs typeface="Calibri"/>
                  <a:sym typeface="Calibri"/>
                </a:rPr>
                <a:t>Place time limits on the different phases of your development process</a:t>
              </a:r>
              <a:endParaRPr sz="2000">
                <a:solidFill>
                  <a:schemeClr val="lt1"/>
                </a:solidFill>
                <a:latin typeface="Calibri"/>
                <a:ea typeface="Calibri"/>
                <a:cs typeface="Calibri"/>
                <a:sym typeface="Calibri"/>
              </a:endParaRPr>
            </a:p>
          </p:txBody>
        </p:sp>
        <p:sp>
          <p:nvSpPr>
            <p:cNvPr id="219" name="Google Shape;219;p7"/>
            <p:cNvSpPr/>
            <p:nvPr/>
          </p:nvSpPr>
          <p:spPr>
            <a:xfrm>
              <a:off x="0" y="4176215"/>
              <a:ext cx="7992947" cy="33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txBox="1"/>
            <p:nvPr/>
          </p:nvSpPr>
          <p:spPr>
            <a:xfrm>
              <a:off x="0" y="4176215"/>
              <a:ext cx="7992947" cy="331200"/>
            </a:xfrm>
            <a:prstGeom prst="rect">
              <a:avLst/>
            </a:prstGeom>
            <a:noFill/>
            <a:ln>
              <a:noFill/>
            </a:ln>
          </p:spPr>
          <p:txBody>
            <a:bodyPr anchorCtr="0" anchor="t" bIns="25400" lIns="253775" spcFirstLastPara="1" rIns="142225" wrap="square" tIns="25400">
              <a:noAutofit/>
            </a:bodyPr>
            <a:lstStyle/>
            <a:p>
              <a:pPr indent="-171450" lvl="1" marL="171450" marR="0" rtl="0" algn="l">
                <a:lnSpc>
                  <a:spcPct val="90000"/>
                </a:lnSpc>
                <a:spcBef>
                  <a:spcPts val="0"/>
                </a:spcBef>
                <a:spcAft>
                  <a:spcPts val="0"/>
                </a:spcAft>
                <a:buClr>
                  <a:schemeClr val="dk1"/>
                </a:buClr>
                <a:buSzPts val="1600"/>
                <a:buFont typeface="Calibri"/>
                <a:buChar char="•"/>
              </a:pPr>
              <a:r>
                <a:rPr b="0" i="0" lang="en-US" sz="1600" u="none" cap="none" strike="noStrike">
                  <a:solidFill>
                    <a:schemeClr val="dk1"/>
                  </a:solidFill>
                  <a:latin typeface="Calibri"/>
                  <a:ea typeface="Calibri"/>
                  <a:cs typeface="Calibri"/>
                  <a:sym typeface="Calibri"/>
                </a:rPr>
                <a:t>In order to make sure you have enough time to meet your software objectives</a:t>
              </a:r>
              <a:endParaRPr b="0" i="0" sz="1600" u="none" cap="none" strike="noStrike">
                <a:solidFill>
                  <a:schemeClr val="dk1"/>
                </a:solidFill>
                <a:latin typeface="Calibri"/>
                <a:ea typeface="Calibri"/>
                <a:cs typeface="Calibri"/>
                <a:sym typeface="Calibri"/>
              </a:endParaRPr>
            </a:p>
          </p:txBody>
        </p:sp>
        <p:sp>
          <p:nvSpPr>
            <p:cNvPr id="221" name="Google Shape;221;p7"/>
            <p:cNvSpPr/>
            <p:nvPr/>
          </p:nvSpPr>
          <p:spPr>
            <a:xfrm>
              <a:off x="0" y="4507415"/>
              <a:ext cx="7992947" cy="479700"/>
            </a:xfrm>
            <a:prstGeom prst="roundRect">
              <a:avLst>
                <a:gd fmla="val 16667" name="adj"/>
              </a:avLst>
            </a:prstGeom>
            <a:solidFill>
              <a:srgbClr val="8B40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txBox="1"/>
            <p:nvPr/>
          </p:nvSpPr>
          <p:spPr>
            <a:xfrm>
              <a:off x="23417" y="4530832"/>
              <a:ext cx="7946113" cy="43286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Calibri"/>
                <a:buNone/>
              </a:pPr>
              <a:r>
                <a:rPr b="1" lang="en-US" sz="2000">
                  <a:solidFill>
                    <a:schemeClr val="lt1"/>
                  </a:solidFill>
                  <a:latin typeface="Calibri"/>
                  <a:ea typeface="Calibri"/>
                  <a:cs typeface="Calibri"/>
                  <a:sym typeface="Calibri"/>
                </a:rPr>
                <a:t>We would highly recommend to use the MoSCoW prioritization method</a:t>
              </a:r>
              <a:endParaRPr sz="2000">
                <a:solidFill>
                  <a:schemeClr val="lt1"/>
                </a:solidFill>
                <a:latin typeface="Calibri"/>
                <a:ea typeface="Calibri"/>
                <a:cs typeface="Calibri"/>
                <a:sym typeface="Calibri"/>
              </a:endParaRPr>
            </a:p>
          </p:txBody>
        </p:sp>
        <p:sp>
          <p:nvSpPr>
            <p:cNvPr id="223" name="Google Shape;223;p7"/>
            <p:cNvSpPr/>
            <p:nvPr/>
          </p:nvSpPr>
          <p:spPr>
            <a:xfrm>
              <a:off x="0" y="4987115"/>
              <a:ext cx="7992947" cy="78659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txBox="1"/>
            <p:nvPr/>
          </p:nvSpPr>
          <p:spPr>
            <a:xfrm>
              <a:off x="0" y="4987115"/>
              <a:ext cx="7992947" cy="786599"/>
            </a:xfrm>
            <a:prstGeom prst="rect">
              <a:avLst/>
            </a:prstGeom>
            <a:noFill/>
            <a:ln>
              <a:noFill/>
            </a:ln>
          </p:spPr>
          <p:txBody>
            <a:bodyPr anchorCtr="0" anchor="t" bIns="25400" lIns="253775" spcFirstLastPara="1" rIns="142225" wrap="square" tIns="25400">
              <a:noAutofit/>
            </a:bodyPr>
            <a:lstStyle/>
            <a:p>
              <a:pPr indent="-171450" lvl="1" marL="171450" marR="0" rtl="0" algn="l">
                <a:lnSpc>
                  <a:spcPct val="90000"/>
                </a:lnSpc>
                <a:spcBef>
                  <a:spcPts val="0"/>
                </a:spcBef>
                <a:spcAft>
                  <a:spcPts val="0"/>
                </a:spcAft>
                <a:buClr>
                  <a:schemeClr val="dk1"/>
                </a:buClr>
                <a:buSzPts val="1600"/>
                <a:buFont typeface="Calibri"/>
                <a:buChar char="•"/>
              </a:pPr>
              <a:r>
                <a:rPr b="0" i="0" lang="en-US" sz="1600" u="none" cap="none" strike="noStrike">
                  <a:solidFill>
                    <a:schemeClr val="dk1"/>
                  </a:solidFill>
                  <a:latin typeface="Calibri"/>
                  <a:ea typeface="Calibri"/>
                  <a:cs typeface="Calibri"/>
                  <a:sym typeface="Calibri"/>
                </a:rPr>
                <a:t>Also known as the MoSCoW method or MoSCoW analysis, is a popular prioritization technique for managing requirements </a:t>
              </a:r>
              <a:endParaRPr b="0" i="0" sz="1600" u="none" cap="none" strike="noStrike">
                <a:solidFill>
                  <a:schemeClr val="dk1"/>
                </a:solidFill>
                <a:latin typeface="Calibri"/>
                <a:ea typeface="Calibri"/>
                <a:cs typeface="Calibri"/>
                <a:sym typeface="Calibri"/>
              </a:endParaRPr>
            </a:p>
            <a:p>
              <a:pPr indent="-171450" lvl="1" marL="171450" marR="0" rtl="0" algn="l">
                <a:lnSpc>
                  <a:spcPct val="90000"/>
                </a:lnSpc>
                <a:spcBef>
                  <a:spcPts val="320"/>
                </a:spcBef>
                <a:spcAft>
                  <a:spcPts val="0"/>
                </a:spcAft>
                <a:buClr>
                  <a:srgbClr val="4DA4A1"/>
                </a:buClr>
                <a:buSzPts val="1600"/>
                <a:buFont typeface="Calibri"/>
                <a:buChar char="•"/>
              </a:pPr>
              <a:r>
                <a:rPr b="0" i="0" lang="en-US" sz="1600" u="sng" cap="none" strike="noStrike">
                  <a:solidFill>
                    <a:srgbClr val="4DA4A1"/>
                  </a:solidFill>
                  <a:latin typeface="Calibri"/>
                  <a:ea typeface="Calibri"/>
                  <a:cs typeface="Calibri"/>
                  <a:sym typeface="Calibri"/>
                  <a:hlinkClick r:id="rId4">
                    <a:extLst>
                      <a:ext uri="{A12FA001-AC4F-418D-AE19-62706E023703}">
                        <ahyp:hlinkClr val="tx"/>
                      </a:ext>
                    </a:extLst>
                  </a:hlinkClick>
                </a:rPr>
                <a:t>https://www.productplan.com/glossary/moscow-prioritization/</a:t>
              </a:r>
              <a:endParaRPr b="0" i="0" sz="1600" u="none" cap="none" strike="noStrike">
                <a:solidFill>
                  <a:srgbClr val="4DA4A1"/>
                </a:solidFill>
                <a:latin typeface="Calibri"/>
                <a:ea typeface="Calibri"/>
                <a:cs typeface="Calibri"/>
                <a:sym typeface="Calibri"/>
              </a:endParaRPr>
            </a:p>
          </p:txBody>
        </p:sp>
      </p:grpSp>
      <p:sp>
        <p:nvSpPr>
          <p:cNvPr id="225" name="Google Shape;225;p7"/>
          <p:cNvSpPr/>
          <p:nvPr/>
        </p:nvSpPr>
        <p:spPr>
          <a:xfrm>
            <a:off x="4246910" y="5765962"/>
            <a:ext cx="7146252"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As we always say, “Start small you can always add more later on.”</a:t>
            </a:r>
            <a:endParaRPr sz="2000">
              <a:solidFill>
                <a:schemeClr val="dk1"/>
              </a:solidFill>
              <a:latin typeface="Calibri"/>
              <a:ea typeface="Calibri"/>
              <a:cs typeface="Calibri"/>
              <a:sym typeface="Calibri"/>
            </a:endParaRPr>
          </a:p>
        </p:txBody>
      </p:sp>
      <p:pic>
        <p:nvPicPr>
          <p:cNvPr descr="Icon&#10;&#10;Description automatically generated" id="226" name="Google Shape;226;p7"/>
          <p:cNvPicPr preferRelativeResize="0"/>
          <p:nvPr/>
        </p:nvPicPr>
        <p:blipFill rotWithShape="1">
          <a:blip r:embed="rId5">
            <a:alphaModFix/>
          </a:blip>
          <a:srcRect b="12765" l="8261" r="9763" t="3865"/>
          <a:stretch/>
        </p:blipFill>
        <p:spPr>
          <a:xfrm>
            <a:off x="3829929" y="5697501"/>
            <a:ext cx="498280" cy="54728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0" name="Shape 230"/>
        <p:cNvGrpSpPr/>
        <p:nvPr/>
      </p:nvGrpSpPr>
      <p:grpSpPr>
        <a:xfrm>
          <a:off x="0" y="0"/>
          <a:ext cx="0" cy="0"/>
          <a:chOff x="0" y="0"/>
          <a:chExt cx="0" cy="0"/>
        </a:xfrm>
      </p:grpSpPr>
      <p:grpSp>
        <p:nvGrpSpPr>
          <p:cNvPr id="231" name="Google Shape;231;p4"/>
          <p:cNvGrpSpPr/>
          <p:nvPr/>
        </p:nvGrpSpPr>
        <p:grpSpPr>
          <a:xfrm>
            <a:off x="0" y="0"/>
            <a:ext cx="12192000" cy="6858000"/>
            <a:chOff x="0" y="0"/>
            <a:chExt cx="13831614" cy="6858000"/>
          </a:xfrm>
        </p:grpSpPr>
        <p:pic>
          <p:nvPicPr>
            <p:cNvPr descr="A screenshot of a computer&#10;&#10;Description automatically generated with medium confidence" id="232" name="Google Shape;232;p4"/>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233" name="Google Shape;233;p4"/>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234" name="Google Shape;234;p4"/>
          <p:cNvSpPr/>
          <p:nvPr/>
        </p:nvSpPr>
        <p:spPr>
          <a:xfrm>
            <a:off x="97157" y="1381254"/>
            <a:ext cx="2753365" cy="446393"/>
          </a:xfrm>
          <a:prstGeom prst="roundRect">
            <a:avLst>
              <a:gd fmla="val 16667" name="adj"/>
            </a:avLst>
          </a:prstGeom>
          <a:solidFill>
            <a:schemeClr val="lt2"/>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800">
                <a:solidFill>
                  <a:schemeClr val="dk1"/>
                </a:solidFill>
                <a:latin typeface="Calibri"/>
                <a:ea typeface="Calibri"/>
                <a:cs typeface="Calibri"/>
                <a:sym typeface="Calibri"/>
              </a:rPr>
              <a:t>48 HOUR JAM TIMELINE</a:t>
            </a:r>
            <a:endParaRPr/>
          </a:p>
        </p:txBody>
      </p:sp>
      <p:sp>
        <p:nvSpPr>
          <p:cNvPr id="235" name="Google Shape;235;p4"/>
          <p:cNvSpPr/>
          <p:nvPr/>
        </p:nvSpPr>
        <p:spPr>
          <a:xfrm>
            <a:off x="1032608" y="1843857"/>
            <a:ext cx="1817915" cy="446393"/>
          </a:xfrm>
          <a:prstGeom prst="roundRect">
            <a:avLst>
              <a:gd fmla="val 16667" name="adj"/>
            </a:avLst>
          </a:prstGeom>
          <a:solidFill>
            <a:srgbClr val="E69B37"/>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467">
                <a:solidFill>
                  <a:schemeClr val="dk1"/>
                </a:solidFill>
                <a:latin typeface="Calibri"/>
                <a:ea typeface="Calibri"/>
                <a:cs typeface="Calibri"/>
                <a:sym typeface="Calibri"/>
              </a:rPr>
              <a:t>PLANNING &amp; ALIGNMENT</a:t>
            </a:r>
            <a:endParaRPr/>
          </a:p>
        </p:txBody>
      </p:sp>
      <p:sp>
        <p:nvSpPr>
          <p:cNvPr id="236" name="Google Shape;236;p4"/>
          <p:cNvSpPr/>
          <p:nvPr/>
        </p:nvSpPr>
        <p:spPr>
          <a:xfrm>
            <a:off x="1032608" y="2283198"/>
            <a:ext cx="1817915" cy="446393"/>
          </a:xfrm>
          <a:prstGeom prst="roundRect">
            <a:avLst>
              <a:gd fmla="val 16667" name="adj"/>
            </a:avLst>
          </a:prstGeom>
          <a:solidFill>
            <a:srgbClr val="DDC241"/>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467">
                <a:solidFill>
                  <a:schemeClr val="dk1"/>
                </a:solidFill>
                <a:latin typeface="Calibri"/>
                <a:ea typeface="Calibri"/>
                <a:cs typeface="Calibri"/>
                <a:sym typeface="Calibri"/>
              </a:rPr>
              <a:t>DESIGN LOCK</a:t>
            </a:r>
            <a:endParaRPr/>
          </a:p>
        </p:txBody>
      </p:sp>
      <p:sp>
        <p:nvSpPr>
          <p:cNvPr id="237" name="Google Shape;237;p4"/>
          <p:cNvSpPr/>
          <p:nvPr/>
        </p:nvSpPr>
        <p:spPr>
          <a:xfrm>
            <a:off x="1032608" y="2729591"/>
            <a:ext cx="1817915" cy="589047"/>
          </a:xfrm>
          <a:prstGeom prst="roundRect">
            <a:avLst>
              <a:gd fmla="val 16667" name="adj"/>
            </a:avLst>
          </a:prstGeom>
          <a:solidFill>
            <a:srgbClr val="A6BF68"/>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467">
                <a:solidFill>
                  <a:schemeClr val="dk1"/>
                </a:solidFill>
                <a:latin typeface="Calibri"/>
                <a:ea typeface="Calibri"/>
                <a:cs typeface="Calibri"/>
                <a:sym typeface="Calibri"/>
              </a:rPr>
              <a:t>DELIVERABLE LIST</a:t>
            </a:r>
            <a:endParaRPr/>
          </a:p>
        </p:txBody>
      </p:sp>
      <p:sp>
        <p:nvSpPr>
          <p:cNvPr id="238" name="Google Shape;238;p4"/>
          <p:cNvSpPr/>
          <p:nvPr/>
        </p:nvSpPr>
        <p:spPr>
          <a:xfrm>
            <a:off x="1032608" y="3315579"/>
            <a:ext cx="1817915" cy="1136557"/>
          </a:xfrm>
          <a:prstGeom prst="roundRect">
            <a:avLst>
              <a:gd fmla="val 16667" name="adj"/>
            </a:avLst>
          </a:prstGeom>
          <a:solidFill>
            <a:srgbClr val="4DA4A1"/>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467">
                <a:solidFill>
                  <a:schemeClr val="dk1"/>
                </a:solidFill>
                <a:latin typeface="Calibri"/>
                <a:ea typeface="Calibri"/>
                <a:cs typeface="Calibri"/>
                <a:sym typeface="Calibri"/>
              </a:rPr>
              <a:t>CONTENT LOCK</a:t>
            </a:r>
            <a:endParaRPr/>
          </a:p>
        </p:txBody>
      </p:sp>
      <p:sp>
        <p:nvSpPr>
          <p:cNvPr id="239" name="Google Shape;239;p4"/>
          <p:cNvSpPr/>
          <p:nvPr/>
        </p:nvSpPr>
        <p:spPr>
          <a:xfrm>
            <a:off x="1032608" y="4452137"/>
            <a:ext cx="1817915" cy="619833"/>
          </a:xfrm>
          <a:prstGeom prst="roundRect">
            <a:avLst>
              <a:gd fmla="val 16667" name="adj"/>
            </a:avLst>
          </a:prstGeom>
          <a:solidFill>
            <a:srgbClr val="8B40C5"/>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467">
                <a:solidFill>
                  <a:schemeClr val="dk1"/>
                </a:solidFill>
                <a:latin typeface="Calibri"/>
                <a:ea typeface="Calibri"/>
                <a:cs typeface="Calibri"/>
                <a:sym typeface="Calibri"/>
              </a:rPr>
              <a:t>TUNING LOCK</a:t>
            </a:r>
            <a:endParaRPr/>
          </a:p>
        </p:txBody>
      </p:sp>
      <p:sp>
        <p:nvSpPr>
          <p:cNvPr id="240" name="Google Shape;240;p4"/>
          <p:cNvSpPr/>
          <p:nvPr/>
        </p:nvSpPr>
        <p:spPr>
          <a:xfrm>
            <a:off x="1032608" y="5084002"/>
            <a:ext cx="1817915" cy="524551"/>
          </a:xfrm>
          <a:prstGeom prst="roundRect">
            <a:avLst>
              <a:gd fmla="val 16667" name="adj"/>
            </a:avLst>
          </a:prstGeom>
          <a:solidFill>
            <a:srgbClr val="E69B37"/>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467">
                <a:solidFill>
                  <a:schemeClr val="dk1"/>
                </a:solidFill>
                <a:latin typeface="Calibri"/>
                <a:ea typeface="Calibri"/>
                <a:cs typeface="Calibri"/>
                <a:sym typeface="Calibri"/>
              </a:rPr>
              <a:t>BUG FIXING &amp; SUBMISSION</a:t>
            </a:r>
            <a:endParaRPr/>
          </a:p>
        </p:txBody>
      </p:sp>
      <p:sp>
        <p:nvSpPr>
          <p:cNvPr id="241" name="Google Shape;241;p4"/>
          <p:cNvSpPr/>
          <p:nvPr/>
        </p:nvSpPr>
        <p:spPr>
          <a:xfrm>
            <a:off x="306677" y="1987447"/>
            <a:ext cx="725931" cy="152320"/>
          </a:xfrm>
          <a:prstGeom prst="roundRect">
            <a:avLst>
              <a:gd fmla="val 16667" name="adj"/>
            </a:avLst>
          </a:prstGeom>
          <a:solidFill>
            <a:schemeClr val="lt1"/>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67">
                <a:solidFill>
                  <a:schemeClr val="dk1"/>
                </a:solidFill>
                <a:latin typeface="Calibri"/>
                <a:ea typeface="Calibri"/>
                <a:cs typeface="Calibri"/>
                <a:sym typeface="Calibri"/>
              </a:rPr>
              <a:t>00:30</a:t>
            </a:r>
            <a:endParaRPr/>
          </a:p>
        </p:txBody>
      </p:sp>
      <p:sp>
        <p:nvSpPr>
          <p:cNvPr id="242" name="Google Shape;242;p4"/>
          <p:cNvSpPr/>
          <p:nvPr/>
        </p:nvSpPr>
        <p:spPr>
          <a:xfrm>
            <a:off x="306677" y="2447845"/>
            <a:ext cx="725931" cy="152320"/>
          </a:xfrm>
          <a:prstGeom prst="roundRect">
            <a:avLst>
              <a:gd fmla="val 16667" name="adj"/>
            </a:avLst>
          </a:prstGeom>
          <a:solidFill>
            <a:schemeClr val="lt1"/>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67">
                <a:solidFill>
                  <a:schemeClr val="dk1"/>
                </a:solidFill>
                <a:latin typeface="Calibri"/>
                <a:ea typeface="Calibri"/>
                <a:cs typeface="Calibri"/>
                <a:sym typeface="Calibri"/>
              </a:rPr>
              <a:t>1:00</a:t>
            </a:r>
            <a:endParaRPr/>
          </a:p>
        </p:txBody>
      </p:sp>
      <p:sp>
        <p:nvSpPr>
          <p:cNvPr id="243" name="Google Shape;243;p4"/>
          <p:cNvSpPr/>
          <p:nvPr/>
        </p:nvSpPr>
        <p:spPr>
          <a:xfrm>
            <a:off x="301240" y="2954939"/>
            <a:ext cx="725931" cy="152320"/>
          </a:xfrm>
          <a:prstGeom prst="roundRect">
            <a:avLst>
              <a:gd fmla="val 16667" name="adj"/>
            </a:avLst>
          </a:prstGeom>
          <a:solidFill>
            <a:schemeClr val="lt1"/>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67">
                <a:solidFill>
                  <a:schemeClr val="dk1"/>
                </a:solidFill>
                <a:latin typeface="Calibri"/>
                <a:ea typeface="Calibri"/>
                <a:cs typeface="Calibri"/>
                <a:sym typeface="Calibri"/>
              </a:rPr>
              <a:t>2:00</a:t>
            </a:r>
            <a:endParaRPr/>
          </a:p>
        </p:txBody>
      </p:sp>
      <p:sp>
        <p:nvSpPr>
          <p:cNvPr id="244" name="Google Shape;244;p4"/>
          <p:cNvSpPr/>
          <p:nvPr/>
        </p:nvSpPr>
        <p:spPr>
          <a:xfrm>
            <a:off x="301240" y="3804447"/>
            <a:ext cx="725931" cy="152320"/>
          </a:xfrm>
          <a:prstGeom prst="roundRect">
            <a:avLst>
              <a:gd fmla="val 16667" name="adj"/>
            </a:avLst>
          </a:prstGeom>
          <a:solidFill>
            <a:schemeClr val="lt1"/>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67">
                <a:solidFill>
                  <a:schemeClr val="dk1"/>
                </a:solidFill>
                <a:latin typeface="Calibri"/>
                <a:ea typeface="Calibri"/>
                <a:cs typeface="Calibri"/>
                <a:sym typeface="Calibri"/>
              </a:rPr>
              <a:t>44:00</a:t>
            </a:r>
            <a:endParaRPr/>
          </a:p>
        </p:txBody>
      </p:sp>
      <p:sp>
        <p:nvSpPr>
          <p:cNvPr id="245" name="Google Shape;245;p4"/>
          <p:cNvSpPr/>
          <p:nvPr/>
        </p:nvSpPr>
        <p:spPr>
          <a:xfrm>
            <a:off x="301240" y="4679211"/>
            <a:ext cx="725931" cy="152320"/>
          </a:xfrm>
          <a:prstGeom prst="roundRect">
            <a:avLst>
              <a:gd fmla="val 16667" name="adj"/>
            </a:avLst>
          </a:prstGeom>
          <a:solidFill>
            <a:schemeClr val="lt1"/>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67">
                <a:solidFill>
                  <a:schemeClr val="dk1"/>
                </a:solidFill>
                <a:latin typeface="Calibri"/>
                <a:ea typeface="Calibri"/>
                <a:cs typeface="Calibri"/>
                <a:sym typeface="Calibri"/>
              </a:rPr>
              <a:t>46:00</a:t>
            </a:r>
            <a:endParaRPr/>
          </a:p>
        </p:txBody>
      </p:sp>
      <p:sp>
        <p:nvSpPr>
          <p:cNvPr id="246" name="Google Shape;246;p4"/>
          <p:cNvSpPr/>
          <p:nvPr/>
        </p:nvSpPr>
        <p:spPr>
          <a:xfrm>
            <a:off x="301240" y="5245363"/>
            <a:ext cx="725931" cy="152320"/>
          </a:xfrm>
          <a:prstGeom prst="roundRect">
            <a:avLst>
              <a:gd fmla="val 16667" name="adj"/>
            </a:avLst>
          </a:prstGeom>
          <a:solidFill>
            <a:schemeClr val="lt1"/>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67">
                <a:solidFill>
                  <a:schemeClr val="dk1"/>
                </a:solidFill>
                <a:latin typeface="Calibri"/>
                <a:ea typeface="Calibri"/>
                <a:cs typeface="Calibri"/>
                <a:sym typeface="Calibri"/>
              </a:rPr>
              <a:t>47:00</a:t>
            </a:r>
            <a:endParaRPr/>
          </a:p>
        </p:txBody>
      </p:sp>
      <p:sp>
        <p:nvSpPr>
          <p:cNvPr id="247" name="Google Shape;247;p4"/>
          <p:cNvSpPr txBox="1"/>
          <p:nvPr/>
        </p:nvSpPr>
        <p:spPr>
          <a:xfrm>
            <a:off x="3452482" y="768748"/>
            <a:ext cx="8234700" cy="5371800"/>
          </a:xfrm>
          <a:prstGeom prst="rect">
            <a:avLst/>
          </a:prstGeom>
          <a:noFill/>
          <a:ln>
            <a:noFill/>
          </a:ln>
        </p:spPr>
        <p:txBody>
          <a:bodyPr anchorCtr="0" anchor="t" bIns="121900" lIns="121900" spcFirstLastPara="1" rIns="121900" wrap="square" tIns="121900">
            <a:spAutoFit/>
          </a:bodyPr>
          <a:lstStyle/>
          <a:p>
            <a:pPr indent="0" lvl="0" marL="0" marR="0" rtl="0" algn="l">
              <a:spcBef>
                <a:spcPts val="0"/>
              </a:spcBef>
              <a:spcAft>
                <a:spcPts val="0"/>
              </a:spcAft>
              <a:buNone/>
            </a:pPr>
            <a:r>
              <a:rPr b="1" lang="en-US" sz="1800">
                <a:solidFill>
                  <a:srgbClr val="E69B37"/>
                </a:solidFill>
                <a:latin typeface="Calibri"/>
                <a:ea typeface="Calibri"/>
                <a:cs typeface="Calibri"/>
                <a:sym typeface="Calibri"/>
              </a:rPr>
              <a:t>30 min in, Planning and </a:t>
            </a:r>
            <a:r>
              <a:rPr b="1" lang="en-US" sz="1800">
                <a:solidFill>
                  <a:srgbClr val="E69B37"/>
                </a:solidFill>
                <a:latin typeface="Calibri"/>
                <a:ea typeface="Calibri"/>
                <a:cs typeface="Calibri"/>
                <a:sym typeface="Calibri"/>
              </a:rPr>
              <a:t>Alignment</a:t>
            </a:r>
            <a:r>
              <a:rPr b="1" lang="en-US" sz="1800">
                <a:solidFill>
                  <a:srgbClr val="E69B37"/>
                </a:solidFill>
                <a:latin typeface="Calibri"/>
                <a:ea typeface="Calibri"/>
                <a:cs typeface="Calibri"/>
                <a:sym typeface="Calibri"/>
              </a:rPr>
              <a:t>: </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Decide who plays what role in your team? </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How will you make decisions?</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What is the team goal? </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800">
                <a:solidFill>
                  <a:srgbClr val="DDC241"/>
                </a:solidFill>
                <a:latin typeface="Calibri"/>
                <a:ea typeface="Calibri"/>
                <a:cs typeface="Calibri"/>
                <a:sym typeface="Calibri"/>
              </a:rPr>
              <a:t>1 Hour in, Design Lock: </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Team agrees on a high-level design.</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What will the final deliverables look like?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 </a:t>
            </a:r>
            <a:endParaRPr/>
          </a:p>
          <a:p>
            <a:pPr indent="0" lvl="0" marL="0" marR="0" rtl="0" algn="l">
              <a:spcBef>
                <a:spcPts val="0"/>
              </a:spcBef>
              <a:spcAft>
                <a:spcPts val="0"/>
              </a:spcAft>
              <a:buNone/>
            </a:pPr>
            <a:r>
              <a:rPr b="1" lang="en-US" sz="1800">
                <a:solidFill>
                  <a:srgbClr val="A6BF68"/>
                </a:solidFill>
                <a:latin typeface="Calibri"/>
                <a:ea typeface="Calibri"/>
                <a:cs typeface="Calibri"/>
                <a:sym typeface="Calibri"/>
              </a:rPr>
              <a:t>2 Hours in, Full Deliverable List: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This would detail all the specific mechanics and assets that would be needed for the final deliverable.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 </a:t>
            </a:r>
            <a:endParaRPr/>
          </a:p>
          <a:p>
            <a:pPr indent="0" lvl="0" marL="0" marR="0" rtl="0" algn="l">
              <a:spcBef>
                <a:spcPts val="0"/>
              </a:spcBef>
              <a:spcAft>
                <a:spcPts val="0"/>
              </a:spcAft>
              <a:buNone/>
            </a:pPr>
            <a:r>
              <a:rPr b="1" lang="en-US" sz="1800">
                <a:solidFill>
                  <a:srgbClr val="4DA4A1"/>
                </a:solidFill>
                <a:latin typeface="Calibri"/>
                <a:ea typeface="Calibri"/>
                <a:cs typeface="Calibri"/>
                <a:sym typeface="Calibri"/>
              </a:rPr>
              <a:t>44 Hours in, Content Lock:</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This is the point where all content is in the build and only tweaks to </a:t>
            </a:r>
            <a:r>
              <a:rPr lang="en-US" sz="1500">
                <a:solidFill>
                  <a:schemeClr val="dk1"/>
                </a:solidFill>
                <a:latin typeface="Calibri"/>
                <a:ea typeface="Calibri"/>
                <a:cs typeface="Calibri"/>
                <a:sym typeface="Calibri"/>
              </a:rPr>
              <a:t>existing</a:t>
            </a:r>
            <a:r>
              <a:rPr lang="en-US" sz="1500">
                <a:solidFill>
                  <a:schemeClr val="dk1"/>
                </a:solidFill>
                <a:latin typeface="Calibri"/>
                <a:ea typeface="Calibri"/>
                <a:cs typeface="Calibri"/>
                <a:sym typeface="Calibri"/>
              </a:rPr>
              <a:t> code and assets remain.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 </a:t>
            </a:r>
            <a:endParaRPr/>
          </a:p>
          <a:p>
            <a:pPr indent="0" lvl="0" marL="0" marR="0" rtl="0" algn="l">
              <a:spcBef>
                <a:spcPts val="0"/>
              </a:spcBef>
              <a:spcAft>
                <a:spcPts val="0"/>
              </a:spcAft>
              <a:buNone/>
            </a:pPr>
            <a:r>
              <a:rPr b="1" lang="en-US" sz="1800">
                <a:solidFill>
                  <a:srgbClr val="7030A0"/>
                </a:solidFill>
                <a:latin typeface="Calibri"/>
                <a:ea typeface="Calibri"/>
                <a:cs typeface="Calibri"/>
                <a:sym typeface="Calibri"/>
              </a:rPr>
              <a:t>46 Hours, in Tuning Lock: </a:t>
            </a:r>
            <a:endParaRPr sz="1800">
              <a:solidFill>
                <a:srgbClr val="7030A0"/>
              </a:solidFill>
              <a:latin typeface="Calibri"/>
              <a:ea typeface="Calibri"/>
              <a:cs typeface="Calibri"/>
              <a:sym typeface="Calibri"/>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This is where all the final </a:t>
            </a:r>
            <a:r>
              <a:rPr lang="en-US" sz="1500">
                <a:solidFill>
                  <a:schemeClr val="dk1"/>
                </a:solidFill>
                <a:latin typeface="Calibri"/>
                <a:ea typeface="Calibri"/>
                <a:cs typeface="Calibri"/>
                <a:sym typeface="Calibri"/>
              </a:rPr>
              <a:t>tuning</a:t>
            </a:r>
            <a:r>
              <a:rPr lang="en-US" sz="1500">
                <a:solidFill>
                  <a:schemeClr val="dk1"/>
                </a:solidFill>
                <a:latin typeface="Calibri"/>
                <a:ea typeface="Calibri"/>
                <a:cs typeface="Calibri"/>
                <a:sym typeface="Calibri"/>
              </a:rPr>
              <a:t> of the </a:t>
            </a:r>
            <a:r>
              <a:rPr lang="en-US" sz="1500">
                <a:solidFill>
                  <a:schemeClr val="dk1"/>
                </a:solidFill>
                <a:latin typeface="Calibri"/>
                <a:ea typeface="Calibri"/>
                <a:cs typeface="Calibri"/>
                <a:sym typeface="Calibri"/>
              </a:rPr>
              <a:t>exercise</a:t>
            </a:r>
            <a:r>
              <a:rPr lang="en-US" sz="1500">
                <a:solidFill>
                  <a:schemeClr val="dk1"/>
                </a:solidFill>
                <a:latin typeface="Calibri"/>
                <a:ea typeface="Calibri"/>
                <a:cs typeface="Calibri"/>
                <a:sym typeface="Calibri"/>
              </a:rPr>
              <a:t> is complete. the game is </a:t>
            </a:r>
            <a:r>
              <a:rPr lang="en-US" sz="1500">
                <a:solidFill>
                  <a:schemeClr val="dk1"/>
                </a:solidFill>
                <a:latin typeface="Calibri"/>
                <a:ea typeface="Calibri"/>
                <a:cs typeface="Calibri"/>
                <a:sym typeface="Calibri"/>
              </a:rPr>
              <a:t>essentially</a:t>
            </a:r>
            <a:r>
              <a:rPr lang="en-US" sz="1500">
                <a:solidFill>
                  <a:schemeClr val="dk1"/>
                </a:solidFill>
                <a:latin typeface="Calibri"/>
                <a:ea typeface="Calibri"/>
                <a:cs typeface="Calibri"/>
                <a:sym typeface="Calibri"/>
              </a:rPr>
              <a:t> done except for any last-minute bugs.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 </a:t>
            </a:r>
            <a:endParaRPr/>
          </a:p>
          <a:p>
            <a:pPr indent="0" lvl="0" marL="0" marR="0" rtl="0" algn="l">
              <a:spcBef>
                <a:spcPts val="0"/>
              </a:spcBef>
              <a:spcAft>
                <a:spcPts val="0"/>
              </a:spcAft>
              <a:buNone/>
            </a:pPr>
            <a:r>
              <a:rPr b="1" lang="en-US" sz="1800">
                <a:solidFill>
                  <a:srgbClr val="E69B37"/>
                </a:solidFill>
                <a:latin typeface="Calibri"/>
                <a:ea typeface="Calibri"/>
                <a:cs typeface="Calibri"/>
                <a:sym typeface="Calibri"/>
              </a:rPr>
              <a:t>47 Hours in, Bug Fixing and Submission:</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Last hour should be for unforseen last minute items and to export and submit </a:t>
            </a:r>
            <a:r>
              <a:rPr b="1" lang="en-US" sz="1500">
                <a:solidFill>
                  <a:schemeClr val="dk1"/>
                </a:solidFill>
                <a:latin typeface="Calibri"/>
                <a:ea typeface="Calibri"/>
                <a:cs typeface="Calibri"/>
                <a:sym typeface="Calibri"/>
              </a:rPr>
              <a:t> </a:t>
            </a:r>
            <a:endParaRPr sz="15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1" name="Shape 251"/>
        <p:cNvGrpSpPr/>
        <p:nvPr/>
      </p:nvGrpSpPr>
      <p:grpSpPr>
        <a:xfrm>
          <a:off x="0" y="0"/>
          <a:ext cx="0" cy="0"/>
          <a:chOff x="0" y="0"/>
          <a:chExt cx="0" cy="0"/>
        </a:xfrm>
      </p:grpSpPr>
      <p:grpSp>
        <p:nvGrpSpPr>
          <p:cNvPr id="252" name="Google Shape;252;p5"/>
          <p:cNvGrpSpPr/>
          <p:nvPr/>
        </p:nvGrpSpPr>
        <p:grpSpPr>
          <a:xfrm>
            <a:off x="0" y="0"/>
            <a:ext cx="12192000" cy="6858000"/>
            <a:chOff x="0" y="0"/>
            <a:chExt cx="13831614" cy="6858000"/>
          </a:xfrm>
        </p:grpSpPr>
        <p:pic>
          <p:nvPicPr>
            <p:cNvPr descr="A screenshot of a computer&#10;&#10;Description automatically generated with medium confidence" id="253" name="Google Shape;253;p5"/>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254" name="Google Shape;254;p5"/>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255" name="Google Shape;255;p5"/>
          <p:cNvSpPr txBox="1"/>
          <p:nvPr/>
        </p:nvSpPr>
        <p:spPr>
          <a:xfrm>
            <a:off x="242781" y="3027374"/>
            <a:ext cx="2462118" cy="803251"/>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Game Jam Roadmap</a:t>
            </a:r>
            <a:endParaRPr b="1" sz="2800">
              <a:solidFill>
                <a:schemeClr val="lt1"/>
              </a:solidFill>
              <a:latin typeface="Calibri"/>
              <a:ea typeface="Calibri"/>
              <a:cs typeface="Calibri"/>
              <a:sym typeface="Calibri"/>
            </a:endParaRPr>
          </a:p>
        </p:txBody>
      </p:sp>
      <p:sp>
        <p:nvSpPr>
          <p:cNvPr id="256" name="Google Shape;256;p5"/>
          <p:cNvSpPr txBox="1"/>
          <p:nvPr/>
        </p:nvSpPr>
        <p:spPr>
          <a:xfrm>
            <a:off x="3324239" y="148511"/>
            <a:ext cx="8491200" cy="6709489"/>
          </a:xfrm>
          <a:prstGeom prst="rect">
            <a:avLst/>
          </a:prstGeom>
          <a:noFill/>
          <a:ln>
            <a:noFill/>
          </a:ln>
        </p:spPr>
        <p:txBody>
          <a:bodyPr anchorCtr="0" anchor="t" bIns="121900" lIns="121900" spcFirstLastPara="1" rIns="121900" wrap="square" tIns="121900">
            <a:spAutoFit/>
          </a:bodyPr>
          <a:lstStyle/>
          <a:p>
            <a:pPr indent="0" lvl="0" marL="0" marR="0" rtl="0" algn="l">
              <a:spcBef>
                <a:spcPts val="0"/>
              </a:spcBef>
              <a:spcAft>
                <a:spcPts val="0"/>
              </a:spcAft>
              <a:buNone/>
            </a:pPr>
            <a:r>
              <a:rPr b="1" lang="en-US" sz="1500">
                <a:solidFill>
                  <a:srgbClr val="E69B37"/>
                </a:solidFill>
                <a:latin typeface="Calibri"/>
                <a:ea typeface="Calibri"/>
                <a:cs typeface="Calibri"/>
                <a:sym typeface="Calibri"/>
              </a:rPr>
              <a:t>1. Ideation: </a:t>
            </a:r>
            <a:r>
              <a:rPr lang="en-US" sz="1500">
                <a:solidFill>
                  <a:schemeClr val="dk1"/>
                </a:solidFill>
                <a:latin typeface="Calibri"/>
                <a:ea typeface="Calibri"/>
                <a:cs typeface="Calibri"/>
                <a:sym typeface="Calibri"/>
              </a:rPr>
              <a:t>Now brainstorm and identify the right idea for your game. Come up with many ideas and choose a “doable” one — not necessarily the best one. As they come up with ideas, groups should consider the following:</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Game play: What will it look like when they’re playing?</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Prep: What has to happen before anyone starts playing?</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Game board: Where is it played? What are the physical constraints of play?</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Rules: What are the rules of play? Keep it simple!</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Winning: How does one win? Or When does it end?</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rgbClr val="DDC241"/>
                </a:solidFill>
                <a:latin typeface="Calibri"/>
                <a:ea typeface="Calibri"/>
                <a:cs typeface="Calibri"/>
                <a:sym typeface="Calibri"/>
              </a:rPr>
              <a:t>2. Prototyping: </a:t>
            </a:r>
            <a:r>
              <a:rPr lang="en-US" sz="1500">
                <a:solidFill>
                  <a:schemeClr val="dk1"/>
                </a:solidFill>
                <a:latin typeface="Calibri"/>
                <a:ea typeface="Calibri"/>
                <a:cs typeface="Calibri"/>
                <a:sym typeface="Calibri"/>
              </a:rPr>
              <a:t>Paper prototyping is one of the most important techniques, even if the final design is paperless. Prototyping can include storyboards or ‘maps’ of the game, level concepts, ‘wire– frame’ drawings of screens the player would see, scripts, slide shows (with buttons!), or index cards organized to show game options. If the first prototype was really terrible, here’s your chance to take what you learned and go in a new direction with it. If the first prototype was workable, here’s your chance to supplement it with a additional factors that enhance it.</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rgbClr val="A6BF68"/>
                </a:solidFill>
                <a:latin typeface="Calibri"/>
                <a:ea typeface="Calibri"/>
                <a:cs typeface="Calibri"/>
                <a:sym typeface="Calibri"/>
              </a:rPr>
              <a:t>3. Build the game: </a:t>
            </a:r>
            <a:r>
              <a:rPr lang="en-US" sz="1500">
                <a:solidFill>
                  <a:schemeClr val="dk1"/>
                </a:solidFill>
                <a:latin typeface="Calibri"/>
                <a:ea typeface="Calibri"/>
                <a:cs typeface="Calibri"/>
                <a:sym typeface="Calibri"/>
              </a:rPr>
              <a:t>Building the game requires programming skills or the use of a rapid prototyping tool (like ARIS) to build working versions of the game.</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rgbClr val="4DA4A1"/>
                </a:solidFill>
                <a:latin typeface="Calibri"/>
                <a:ea typeface="Calibri"/>
                <a:cs typeface="Calibri"/>
                <a:sym typeface="Calibri"/>
              </a:rPr>
              <a:t>4. Playtesting I: </a:t>
            </a:r>
            <a:r>
              <a:rPr lang="en-US" sz="1500">
                <a:solidFill>
                  <a:schemeClr val="dk1"/>
                </a:solidFill>
                <a:latin typeface="Calibri"/>
                <a:ea typeface="Calibri"/>
                <a:cs typeface="Calibri"/>
                <a:sym typeface="Calibri"/>
              </a:rPr>
              <a:t>The only way to truly understand the dynamics of your game is to playtest it. The key to playtesting is early and often. Playtesting will help your team “find the fun” in your game and prioritize design decisions so that your project stays within the scope of something you can actually make and something people actually want to play.</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rgbClr val="7030A0"/>
                </a:solidFill>
                <a:latin typeface="Calibri"/>
                <a:ea typeface="Calibri"/>
                <a:cs typeface="Calibri"/>
                <a:sym typeface="Calibri"/>
              </a:rPr>
              <a:t>5. Prioritizing: </a:t>
            </a:r>
            <a:r>
              <a:rPr lang="en-US" sz="1500">
                <a:solidFill>
                  <a:schemeClr val="dk1"/>
                </a:solidFill>
                <a:latin typeface="Calibri"/>
                <a:ea typeface="Calibri"/>
                <a:cs typeface="Calibri"/>
                <a:sym typeface="Calibri"/>
              </a:rPr>
              <a:t>Figuring out what is the most important aspect of a game and building from that, while slashing everything else, is one of the most painful endeavors even for the most experienced designers. It’s also a secret to the success of most games. This will help make it easier to get into production with a design that is actually doable!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0" name="Shape 260"/>
        <p:cNvGrpSpPr/>
        <p:nvPr/>
      </p:nvGrpSpPr>
      <p:grpSpPr>
        <a:xfrm>
          <a:off x="0" y="0"/>
          <a:ext cx="0" cy="0"/>
          <a:chOff x="0" y="0"/>
          <a:chExt cx="0" cy="0"/>
        </a:xfrm>
      </p:grpSpPr>
      <p:grpSp>
        <p:nvGrpSpPr>
          <p:cNvPr id="261" name="Google Shape;261;p6"/>
          <p:cNvGrpSpPr/>
          <p:nvPr/>
        </p:nvGrpSpPr>
        <p:grpSpPr>
          <a:xfrm>
            <a:off x="0" y="0"/>
            <a:ext cx="12192000" cy="6858000"/>
            <a:chOff x="0" y="0"/>
            <a:chExt cx="13831614" cy="6858000"/>
          </a:xfrm>
        </p:grpSpPr>
        <p:pic>
          <p:nvPicPr>
            <p:cNvPr descr="A screenshot of a computer&#10;&#10;Description automatically generated with medium confidence" id="262" name="Google Shape;262;p6"/>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263" name="Google Shape;263;p6"/>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264" name="Google Shape;264;p6"/>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265" name="Google Shape;265;p6"/>
          <p:cNvSpPr txBox="1"/>
          <p:nvPr/>
        </p:nvSpPr>
        <p:spPr>
          <a:xfrm>
            <a:off x="97551" y="2868293"/>
            <a:ext cx="2947678" cy="1116142"/>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Game Jam Roadmap Continued</a:t>
            </a:r>
            <a:endParaRPr/>
          </a:p>
        </p:txBody>
      </p:sp>
      <p:sp>
        <p:nvSpPr>
          <p:cNvPr id="266" name="Google Shape;266;p6"/>
          <p:cNvSpPr txBox="1"/>
          <p:nvPr/>
        </p:nvSpPr>
        <p:spPr>
          <a:xfrm>
            <a:off x="3324239" y="764117"/>
            <a:ext cx="8491200" cy="5324494"/>
          </a:xfrm>
          <a:prstGeom prst="rect">
            <a:avLst/>
          </a:prstGeom>
          <a:noFill/>
          <a:ln>
            <a:noFill/>
          </a:ln>
        </p:spPr>
        <p:txBody>
          <a:bodyPr anchorCtr="0" anchor="t" bIns="121900" lIns="121900" spcFirstLastPara="1" rIns="121900" wrap="square" tIns="121900">
            <a:spAutoFit/>
          </a:bodyPr>
          <a:lstStyle/>
          <a:p>
            <a:pPr indent="0" lvl="0" marL="0" marR="0" rtl="0" algn="l">
              <a:spcBef>
                <a:spcPts val="0"/>
              </a:spcBef>
              <a:spcAft>
                <a:spcPts val="0"/>
              </a:spcAft>
              <a:buNone/>
            </a:pPr>
            <a:r>
              <a:rPr b="1" lang="en-US" sz="1500">
                <a:solidFill>
                  <a:srgbClr val="E69B37"/>
                </a:solidFill>
                <a:latin typeface="Calibri"/>
                <a:ea typeface="Calibri"/>
                <a:cs typeface="Calibri"/>
                <a:sym typeface="Calibri"/>
              </a:rPr>
              <a:t>6. Production: </a:t>
            </a:r>
            <a:r>
              <a:rPr lang="en-US" sz="1500">
                <a:solidFill>
                  <a:schemeClr val="dk1"/>
                </a:solidFill>
                <a:latin typeface="Calibri"/>
                <a:ea typeface="Calibri"/>
                <a:cs typeface="Calibri"/>
                <a:sym typeface="Calibri"/>
              </a:rPr>
              <a:t>This is where all of the elements come together and the true test of the technology  and your skills come into play. Look for tools that multiple people can use at the same time such as Google Docs.</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rgbClr val="DDC241"/>
                </a:solidFill>
                <a:latin typeface="Calibri"/>
                <a:ea typeface="Calibri"/>
                <a:cs typeface="Calibri"/>
                <a:sym typeface="Calibri"/>
              </a:rPr>
              <a:t>7. Playtesting II: </a:t>
            </a:r>
            <a:r>
              <a:rPr lang="en-US" sz="1500">
                <a:solidFill>
                  <a:schemeClr val="dk1"/>
                </a:solidFill>
                <a:latin typeface="Calibri"/>
                <a:ea typeface="Calibri"/>
                <a:cs typeface="Calibri"/>
                <a:sym typeface="Calibri"/>
              </a:rPr>
              <a:t>Playtesting your game while in production serves several functions: it helps you see whether the technology is working before you build too much, it helps you find bugs, and it keeps you honest. The proof of a game is not in its graphics, code, or concept, but in its playtest.</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rgbClr val="A6BF68"/>
                </a:solidFill>
                <a:latin typeface="Calibri"/>
                <a:ea typeface="Calibri"/>
                <a:cs typeface="Calibri"/>
                <a:sym typeface="Calibri"/>
              </a:rPr>
              <a:t>8. Give each other feedback on the game:  </a:t>
            </a:r>
            <a:r>
              <a:rPr lang="en-US" sz="1500">
                <a:solidFill>
                  <a:schemeClr val="dk1"/>
                </a:solidFill>
                <a:latin typeface="Calibri"/>
                <a:ea typeface="Calibri"/>
                <a:cs typeface="Calibri"/>
                <a:sym typeface="Calibri"/>
              </a:rPr>
              <a:t>Discuss what worked, and what didn’t, and what might work better. This is where designers learn from each other and where you get to more complex points and issues that you noticed during the process. We would highly recommend to utilize the </a:t>
            </a:r>
            <a:r>
              <a:rPr b="1" lang="en-US" sz="1500">
                <a:solidFill>
                  <a:schemeClr val="dk1"/>
                </a:solidFill>
                <a:latin typeface="Calibri"/>
                <a:ea typeface="Calibri"/>
                <a:cs typeface="Calibri"/>
                <a:sym typeface="Calibri"/>
              </a:rPr>
              <a:t>🔍looking-for-feedback-ملاحظات </a:t>
            </a:r>
            <a:r>
              <a:rPr lang="en-US" sz="1500">
                <a:solidFill>
                  <a:schemeClr val="dk1"/>
                </a:solidFill>
                <a:latin typeface="Calibri"/>
                <a:ea typeface="Calibri"/>
                <a:cs typeface="Calibri"/>
                <a:sym typeface="Calibri"/>
              </a:rPr>
              <a:t> channel on discord for this step.</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rgbClr val="4DA4A1"/>
                </a:solidFill>
                <a:latin typeface="Calibri"/>
                <a:ea typeface="Calibri"/>
                <a:cs typeface="Calibri"/>
                <a:sym typeface="Calibri"/>
              </a:rPr>
              <a:t>9. Refine the game: </a:t>
            </a:r>
            <a:r>
              <a:rPr lang="en-US" sz="1500">
                <a:solidFill>
                  <a:schemeClr val="dk1"/>
                </a:solidFill>
                <a:latin typeface="Calibri"/>
                <a:ea typeface="Calibri"/>
                <a:cs typeface="Calibri"/>
                <a:sym typeface="Calibri"/>
              </a:rPr>
              <a:t>After building and seeing other teams’ games,here is your chance to return to your own game and apply lessons, ideas, and  suggestions to your own game design.</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rgbClr val="7030A0"/>
                </a:solidFill>
                <a:latin typeface="Calibri"/>
                <a:ea typeface="Calibri"/>
                <a:cs typeface="Calibri"/>
                <a:sym typeface="Calibri"/>
              </a:rPr>
              <a:t>10. Finishing Touches: </a:t>
            </a:r>
            <a:r>
              <a:rPr lang="en-US" sz="1500">
                <a:solidFill>
                  <a:schemeClr val="dk1"/>
                </a:solidFill>
                <a:latin typeface="Calibri"/>
                <a:ea typeface="Calibri"/>
                <a:cs typeface="Calibri"/>
                <a:sym typeface="Calibri"/>
              </a:rPr>
              <a:t>This is also time to add final polish. Give your game a title if you haven’t already. </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Give the latest version another quick playtest. Look for dead ends or actions that break the game and figure out how to roll them into continued gameplay.</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Write down the rules. As much as possible, the rules should be as intuitive or implicit as possible, with clues on how to play built into the title, theme, or gamespace — but any additional rules should be clearly written.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0" name="Shape 270"/>
        <p:cNvGrpSpPr/>
        <p:nvPr/>
      </p:nvGrpSpPr>
      <p:grpSpPr>
        <a:xfrm>
          <a:off x="0" y="0"/>
          <a:ext cx="0" cy="0"/>
          <a:chOff x="0" y="0"/>
          <a:chExt cx="0" cy="0"/>
        </a:xfrm>
      </p:grpSpPr>
      <p:grpSp>
        <p:nvGrpSpPr>
          <p:cNvPr id="271" name="Google Shape;271;p22"/>
          <p:cNvGrpSpPr/>
          <p:nvPr/>
        </p:nvGrpSpPr>
        <p:grpSpPr>
          <a:xfrm>
            <a:off x="0" y="0"/>
            <a:ext cx="12192000" cy="6858000"/>
            <a:chOff x="0" y="0"/>
            <a:chExt cx="13831614" cy="6858000"/>
          </a:xfrm>
        </p:grpSpPr>
        <p:pic>
          <p:nvPicPr>
            <p:cNvPr descr="A screenshot of a computer&#10;&#10;Description automatically generated with medium confidence" id="272" name="Google Shape;272;p22"/>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273" name="Google Shape;273;p22"/>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274" name="Google Shape;274;p22"/>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a:p>
        </p:txBody>
      </p:sp>
      <p:sp>
        <p:nvSpPr>
          <p:cNvPr id="275" name="Google Shape;275;p22"/>
          <p:cNvSpPr txBox="1"/>
          <p:nvPr/>
        </p:nvSpPr>
        <p:spPr>
          <a:xfrm>
            <a:off x="244325" y="2849808"/>
            <a:ext cx="2459030" cy="1158383"/>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Team Communication Tools</a:t>
            </a:r>
            <a:endParaRPr/>
          </a:p>
        </p:txBody>
      </p:sp>
      <p:sp>
        <p:nvSpPr>
          <p:cNvPr id="276" name="Google Shape;276;p22"/>
          <p:cNvSpPr txBox="1"/>
          <p:nvPr/>
        </p:nvSpPr>
        <p:spPr>
          <a:xfrm>
            <a:off x="3389700" y="2079413"/>
            <a:ext cx="8360400" cy="3247800"/>
          </a:xfrm>
          <a:prstGeom prst="rect">
            <a:avLst/>
          </a:prstGeom>
          <a:noFill/>
          <a:ln>
            <a:noFill/>
          </a:ln>
        </p:spPr>
        <p:txBody>
          <a:bodyPr anchorCtr="0" anchor="t" bIns="121900" lIns="121900" spcFirstLastPara="1" rIns="121900" wrap="square" tIns="121900">
            <a:spAutoFit/>
          </a:bodyPr>
          <a:lstStyle/>
          <a:p>
            <a:pPr indent="0" lvl="0" marL="0" marR="0" rtl="0" algn="l">
              <a:spcBef>
                <a:spcPts val="0"/>
              </a:spcBef>
              <a:spcAft>
                <a:spcPts val="0"/>
              </a:spcAft>
              <a:buNone/>
            </a:pPr>
            <a:r>
              <a:rPr b="1" lang="en-US" sz="1500">
                <a:solidFill>
                  <a:schemeClr val="dk1"/>
                </a:solidFill>
                <a:latin typeface="Calibri"/>
                <a:ea typeface="Calibri"/>
                <a:cs typeface="Calibri"/>
                <a:sym typeface="Calibri"/>
              </a:rPr>
              <a:t>Below  are a few suggested </a:t>
            </a:r>
            <a:r>
              <a:rPr b="1" lang="en-US" sz="1500">
                <a:solidFill>
                  <a:schemeClr val="dk1"/>
                </a:solidFill>
                <a:latin typeface="Calibri"/>
                <a:ea typeface="Calibri"/>
                <a:cs typeface="Calibri"/>
                <a:sym typeface="Calibri"/>
              </a:rPr>
              <a:t>communication</a:t>
            </a:r>
            <a:r>
              <a:rPr b="1" lang="en-US" sz="1500">
                <a:solidFill>
                  <a:schemeClr val="dk1"/>
                </a:solidFill>
                <a:latin typeface="Calibri"/>
                <a:ea typeface="Calibri"/>
                <a:cs typeface="Calibri"/>
                <a:sym typeface="Calibri"/>
              </a:rPr>
              <a:t> and management software, in addition to a step-by-step process on how to use the Group DM feature on Discord: </a:t>
            </a:r>
            <a:endParaRPr/>
          </a:p>
          <a:p>
            <a:pPr indent="0" lvl="0" marL="0" marR="0" rtl="0" algn="l">
              <a:spcBef>
                <a:spcPts val="0"/>
              </a:spcBef>
              <a:spcAft>
                <a:spcPts val="0"/>
              </a:spcAft>
              <a:buNone/>
            </a:pPr>
            <a:r>
              <a:t/>
            </a:r>
            <a:endParaRPr b="1"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u="sng">
                <a:solidFill>
                  <a:srgbClr val="4DA4A1"/>
                </a:solidFill>
                <a:latin typeface="Calibri"/>
                <a:ea typeface="Calibri"/>
                <a:cs typeface="Calibri"/>
                <a:sym typeface="Calibri"/>
                <a:hlinkClick r:id="rId4">
                  <a:extLst>
                    <a:ext uri="{A12FA001-AC4F-418D-AE19-62706E023703}">
                      <ahyp:hlinkClr val="tx"/>
                    </a:ext>
                  </a:extLst>
                </a:hlinkClick>
              </a:rPr>
              <a:t>Discord</a:t>
            </a:r>
            <a:endParaRPr b="1" sz="1500">
              <a:solidFill>
                <a:srgbClr val="4DA4A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For file/screen sharing and communication</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For a step-by-step guide on how to set-up the </a:t>
            </a:r>
            <a:r>
              <a:rPr b="1" lang="en-US" sz="1500">
                <a:solidFill>
                  <a:schemeClr val="dk1"/>
                </a:solidFill>
                <a:latin typeface="Calibri"/>
                <a:ea typeface="Calibri"/>
                <a:cs typeface="Calibri"/>
                <a:sym typeface="Calibri"/>
              </a:rPr>
              <a:t>Group DM/Chat and Calls</a:t>
            </a:r>
            <a:r>
              <a:rPr lang="en-US" sz="1500">
                <a:solidFill>
                  <a:schemeClr val="dk1"/>
                </a:solidFill>
                <a:latin typeface="Calibri"/>
                <a:ea typeface="Calibri"/>
                <a:cs typeface="Calibri"/>
                <a:sym typeface="Calibri"/>
              </a:rPr>
              <a:t>, click </a:t>
            </a:r>
            <a:r>
              <a:rPr b="1" lang="en-US" sz="1500" u="sng">
                <a:solidFill>
                  <a:srgbClr val="4DA4A1"/>
                </a:solidFill>
                <a:latin typeface="Calibri"/>
                <a:ea typeface="Calibri"/>
                <a:cs typeface="Calibri"/>
                <a:sym typeface="Calibri"/>
                <a:hlinkClick r:id="rId5">
                  <a:extLst>
                    <a:ext uri="{A12FA001-AC4F-418D-AE19-62706E023703}">
                      <ahyp:hlinkClr val="tx"/>
                    </a:ext>
                  </a:extLst>
                </a:hlinkClick>
              </a:rPr>
              <a:t>HERE</a:t>
            </a:r>
            <a:endParaRPr b="1" sz="1500">
              <a:solidFill>
                <a:srgbClr val="4DA4A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Note that you are only able to have a maximum of 10 people in a group DM.</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u="sng">
                <a:solidFill>
                  <a:srgbClr val="4DA4A1"/>
                </a:solidFill>
                <a:latin typeface="Calibri"/>
                <a:ea typeface="Calibri"/>
                <a:cs typeface="Calibri"/>
                <a:sym typeface="Calibri"/>
                <a:hlinkClick r:id="rId6">
                  <a:extLst>
                    <a:ext uri="{A12FA001-AC4F-418D-AE19-62706E023703}">
                      <ahyp:hlinkClr val="tx"/>
                    </a:ext>
                  </a:extLst>
                </a:hlinkClick>
              </a:rPr>
              <a:t>Slack</a:t>
            </a:r>
            <a:endParaRPr b="1" sz="1500">
              <a:solidFill>
                <a:srgbClr val="4DA4A1"/>
              </a:solidFill>
              <a:latin typeface="Calibri"/>
              <a:ea typeface="Calibri"/>
              <a:cs typeface="Calibri"/>
              <a:sym typeface="Calibri"/>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File sharing and communication</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u="sng">
                <a:solidFill>
                  <a:srgbClr val="4DA4A1"/>
                </a:solidFill>
                <a:latin typeface="Calibri"/>
                <a:ea typeface="Calibri"/>
                <a:cs typeface="Calibri"/>
                <a:sym typeface="Calibri"/>
                <a:hlinkClick r:id="rId7">
                  <a:extLst>
                    <a:ext uri="{A12FA001-AC4F-418D-AE19-62706E023703}">
                      <ahyp:hlinkClr val="tx"/>
                    </a:ext>
                  </a:extLst>
                </a:hlinkClick>
              </a:rPr>
              <a:t>Trello</a:t>
            </a:r>
            <a:endParaRPr b="1" sz="1500">
              <a:solidFill>
                <a:srgbClr val="4DA4A1"/>
              </a:solidFill>
              <a:latin typeface="Calibri"/>
              <a:ea typeface="Calibri"/>
              <a:cs typeface="Calibri"/>
              <a:sym typeface="Calibri"/>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Task planning</a:t>
            </a:r>
            <a:endParaRPr/>
          </a:p>
        </p:txBody>
      </p:sp>
      <p:sp>
        <p:nvSpPr>
          <p:cNvPr id="277" name="Google Shape;277;p22"/>
          <p:cNvSpPr txBox="1"/>
          <p:nvPr/>
        </p:nvSpPr>
        <p:spPr>
          <a:xfrm>
            <a:off x="3389702" y="966575"/>
            <a:ext cx="8360276" cy="707846"/>
          </a:xfrm>
          <a:prstGeom prst="rect">
            <a:avLst/>
          </a:prstGeom>
          <a:noFill/>
          <a:ln cap="flat" cmpd="sng" w="38100">
            <a:solidFill>
              <a:srgbClr val="7030A0"/>
            </a:solidFill>
            <a:prstDash val="solid"/>
            <a:round/>
            <a:headEnd len="sm" w="sm" type="none"/>
            <a:tailEnd len="sm" w="sm" type="none"/>
          </a:ln>
        </p:spPr>
        <p:txBody>
          <a:bodyPr anchorCtr="0" anchor="t" bIns="121900" lIns="121900" spcFirstLastPara="1" rIns="121900" wrap="square" tIns="121900">
            <a:spAutoFit/>
          </a:bodyPr>
          <a:lstStyle/>
          <a:p>
            <a:pPr indent="0" lvl="0" marL="0" marR="0" rtl="0" algn="l">
              <a:spcBef>
                <a:spcPts val="0"/>
              </a:spcBef>
              <a:spcAft>
                <a:spcPts val="0"/>
              </a:spcAft>
              <a:buNone/>
            </a:pPr>
            <a:r>
              <a:rPr lang="en-US" sz="1500">
                <a:solidFill>
                  <a:schemeClr val="dk1"/>
                </a:solidFill>
                <a:latin typeface="Calibri"/>
                <a:ea typeface="Calibri"/>
                <a:cs typeface="Calibri"/>
                <a:sym typeface="Calibri"/>
              </a:rPr>
              <a:t>When it comes to communicating with your fellow teammates, you are not restricted to use any particular platform. This decision is totally up to you and the rest of your team.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1" name="Shape 281"/>
        <p:cNvGrpSpPr/>
        <p:nvPr/>
      </p:nvGrpSpPr>
      <p:grpSpPr>
        <a:xfrm>
          <a:off x="0" y="0"/>
          <a:ext cx="0" cy="0"/>
          <a:chOff x="0" y="0"/>
          <a:chExt cx="0" cy="0"/>
        </a:xfrm>
      </p:grpSpPr>
      <p:grpSp>
        <p:nvGrpSpPr>
          <p:cNvPr id="282" name="Google Shape;282;p19"/>
          <p:cNvGrpSpPr/>
          <p:nvPr/>
        </p:nvGrpSpPr>
        <p:grpSpPr>
          <a:xfrm>
            <a:off x="0" y="0"/>
            <a:ext cx="12192000" cy="6858000"/>
            <a:chOff x="0" y="0"/>
            <a:chExt cx="13831614" cy="6858000"/>
          </a:xfrm>
        </p:grpSpPr>
        <p:pic>
          <p:nvPicPr>
            <p:cNvPr descr="A screenshot of a computer&#10;&#10;Description automatically generated with medium confidence" id="283" name="Google Shape;283;p19"/>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284" name="Google Shape;284;p19"/>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285" name="Google Shape;285;p19"/>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286" name="Google Shape;286;p19"/>
          <p:cNvSpPr txBox="1"/>
          <p:nvPr/>
        </p:nvSpPr>
        <p:spPr>
          <a:xfrm>
            <a:off x="278228" y="3055731"/>
            <a:ext cx="2391221" cy="746537"/>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Discord Channel Guide 1</a:t>
            </a:r>
            <a:endParaRPr/>
          </a:p>
          <a:p>
            <a:pPr indent="0" lvl="0" marL="0" marR="0" rtl="0" algn="ctr">
              <a:lnSpc>
                <a:spcPct val="90000"/>
              </a:lnSpc>
              <a:spcBef>
                <a:spcPts val="0"/>
              </a:spcBef>
              <a:spcAft>
                <a:spcPts val="0"/>
              </a:spcAft>
              <a:buClr>
                <a:schemeClr val="dk1"/>
              </a:buClr>
              <a:buSzPts val="2800"/>
              <a:buFont typeface="Calibri"/>
              <a:buNone/>
            </a:pPr>
            <a:r>
              <a:t/>
            </a:r>
            <a:endParaRPr b="1" sz="2800">
              <a:solidFill>
                <a:schemeClr val="lt1"/>
              </a:solidFill>
              <a:latin typeface="Calibri"/>
              <a:ea typeface="Calibri"/>
              <a:cs typeface="Calibri"/>
              <a:sym typeface="Calibri"/>
            </a:endParaRPr>
          </a:p>
        </p:txBody>
      </p:sp>
      <p:sp>
        <p:nvSpPr>
          <p:cNvPr id="287" name="Google Shape;287;p19"/>
          <p:cNvSpPr txBox="1"/>
          <p:nvPr/>
        </p:nvSpPr>
        <p:spPr>
          <a:xfrm>
            <a:off x="3389638" y="632972"/>
            <a:ext cx="8360400" cy="1108200"/>
          </a:xfrm>
          <a:prstGeom prst="rect">
            <a:avLst/>
          </a:prstGeom>
          <a:noFill/>
          <a:ln cap="flat" cmpd="sng" w="38100">
            <a:solidFill>
              <a:srgbClr val="7030A0"/>
            </a:solidFill>
            <a:prstDash val="solid"/>
            <a:round/>
            <a:headEnd len="sm" w="sm" type="none"/>
            <a:tailEnd len="sm" w="sm" type="none"/>
          </a:ln>
        </p:spPr>
        <p:txBody>
          <a:bodyPr anchorCtr="0" anchor="t" bIns="121900" lIns="121900" spcFirstLastPara="1" rIns="121900" wrap="square" tIns="1219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Kindly find below a brief overview of each of the channels in the server: </a:t>
            </a:r>
            <a:endParaRPr b="1"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1900">
              <a:solidFill>
                <a:srgbClr val="4DA4A1"/>
              </a:solidFill>
              <a:latin typeface="Calibri"/>
              <a:ea typeface="Calibri"/>
              <a:cs typeface="Calibri"/>
              <a:sym typeface="Calibri"/>
            </a:endParaRPr>
          </a:p>
          <a:p>
            <a:pPr indent="0" lvl="0" marL="0" marR="0" rtl="0" algn="l">
              <a:spcBef>
                <a:spcPts val="0"/>
              </a:spcBef>
              <a:spcAft>
                <a:spcPts val="0"/>
              </a:spcAft>
              <a:buNone/>
            </a:pPr>
            <a:r>
              <a:t/>
            </a:r>
            <a:endParaRPr b="1" sz="1900">
              <a:solidFill>
                <a:srgbClr val="4DA4A1"/>
              </a:solidFill>
              <a:latin typeface="Calibri"/>
              <a:ea typeface="Calibri"/>
              <a:cs typeface="Calibri"/>
              <a:sym typeface="Calibri"/>
            </a:endParaRPr>
          </a:p>
        </p:txBody>
      </p:sp>
      <p:sp>
        <p:nvSpPr>
          <p:cNvPr id="288" name="Google Shape;288;p19"/>
          <p:cNvSpPr txBox="1"/>
          <p:nvPr/>
        </p:nvSpPr>
        <p:spPr>
          <a:xfrm>
            <a:off x="3389700" y="2007656"/>
            <a:ext cx="8360276" cy="263149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500">
                <a:solidFill>
                  <a:schemeClr val="dk1"/>
                </a:solidFill>
                <a:latin typeface="Calibri"/>
                <a:ea typeface="Calibri"/>
                <a:cs typeface="Calibri"/>
                <a:sym typeface="Calibri"/>
              </a:rPr>
              <a:t>Start Here</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👋welcome-مرحبا-بكم : </a:t>
            </a:r>
            <a:r>
              <a:rPr lang="en-US" sz="1500">
                <a:solidFill>
                  <a:schemeClr val="dk1"/>
                </a:solidFill>
                <a:latin typeface="Calibri"/>
                <a:ea typeface="Calibri"/>
                <a:cs typeface="Calibri"/>
                <a:sym typeface="Calibri"/>
              </a:rPr>
              <a:t>This is your first step; you'll find an introduction to the Discord channel. In addition to all resources, you need related to the jam, agenda, timeline, etc...</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announcements-الإعلانات : </a:t>
            </a:r>
            <a:r>
              <a:rPr lang="en-US" sz="1500">
                <a:solidFill>
                  <a:schemeClr val="dk1"/>
                </a:solidFill>
                <a:latin typeface="Calibri"/>
                <a:ea typeface="Calibri"/>
                <a:cs typeface="Calibri"/>
                <a:sym typeface="Calibri"/>
              </a:rPr>
              <a:t>This channel will contain multiple announcements; from workshop, mentorship sessions, submission reminders, etc..</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rules-القوانين :</a:t>
            </a:r>
            <a:r>
              <a:rPr lang="en-US" sz="1500">
                <a:solidFill>
                  <a:schemeClr val="dk1"/>
                </a:solidFill>
                <a:latin typeface="Calibri"/>
                <a:ea typeface="Calibri"/>
                <a:cs typeface="Calibri"/>
                <a:sym typeface="Calibri"/>
              </a:rPr>
              <a:t> Contains rules and guidelines that you must follow during your participation in the Game Jam.</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role-assignment-اختيار-الأدوار: </a:t>
            </a:r>
            <a:r>
              <a:rPr lang="en-US" sz="1500">
                <a:solidFill>
                  <a:schemeClr val="dk1"/>
                </a:solidFill>
                <a:latin typeface="Calibri"/>
                <a:ea typeface="Calibri"/>
                <a:cs typeface="Calibri"/>
                <a:sym typeface="Calibri"/>
              </a:rPr>
              <a:t>Claim your roles to help better categorize yourself and join the community!</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 </a:t>
            </a:r>
            <a:endParaRPr/>
          </a:p>
        </p:txBody>
      </p:sp>
      <p:sp>
        <p:nvSpPr>
          <p:cNvPr id="289" name="Google Shape;289;p19">
            <a:hlinkClick r:id="rId4"/>
          </p:cNvPr>
          <p:cNvSpPr/>
          <p:nvPr/>
        </p:nvSpPr>
        <p:spPr>
          <a:xfrm>
            <a:off x="6608188" y="1077050"/>
            <a:ext cx="1923300" cy="549600"/>
          </a:xfrm>
          <a:prstGeom prst="roundRect">
            <a:avLst>
              <a:gd fmla="val 16667" name="adj"/>
            </a:avLst>
          </a:prstGeom>
          <a:solidFill>
            <a:srgbClr val="3B149B"/>
          </a:solidFill>
          <a:ln cap="flat" cmpd="sng" w="28575">
            <a:solidFill>
              <a:srgbClr val="A7A3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000">
                <a:solidFill>
                  <a:schemeClr val="lt1"/>
                </a:solidFill>
                <a:latin typeface="Calibri"/>
                <a:ea typeface="Calibri"/>
                <a:cs typeface="Calibri"/>
                <a:sym typeface="Calibri"/>
              </a:rPr>
              <a:t>Discord Tutorial</a:t>
            </a:r>
            <a:endParaRPr b="1" sz="2000">
              <a:solidFill>
                <a:schemeClr val="lt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3" name="Shape 293"/>
        <p:cNvGrpSpPr/>
        <p:nvPr/>
      </p:nvGrpSpPr>
      <p:grpSpPr>
        <a:xfrm>
          <a:off x="0" y="0"/>
          <a:ext cx="0" cy="0"/>
          <a:chOff x="0" y="0"/>
          <a:chExt cx="0" cy="0"/>
        </a:xfrm>
      </p:grpSpPr>
      <p:grpSp>
        <p:nvGrpSpPr>
          <p:cNvPr id="294" name="Google Shape;294;p20"/>
          <p:cNvGrpSpPr/>
          <p:nvPr/>
        </p:nvGrpSpPr>
        <p:grpSpPr>
          <a:xfrm>
            <a:off x="0" y="0"/>
            <a:ext cx="12192000" cy="6858000"/>
            <a:chOff x="0" y="0"/>
            <a:chExt cx="13831614" cy="6858000"/>
          </a:xfrm>
        </p:grpSpPr>
        <p:pic>
          <p:nvPicPr>
            <p:cNvPr descr="A screenshot of a computer&#10;&#10;Description automatically generated with medium confidence" id="295" name="Google Shape;295;p20"/>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296" name="Google Shape;296;p20"/>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297" name="Google Shape;297;p20"/>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298" name="Google Shape;298;p20"/>
          <p:cNvSpPr txBox="1"/>
          <p:nvPr/>
        </p:nvSpPr>
        <p:spPr>
          <a:xfrm>
            <a:off x="278228" y="3055731"/>
            <a:ext cx="2391221" cy="746537"/>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Discord Channel Guide 2</a:t>
            </a:r>
            <a:endParaRPr/>
          </a:p>
          <a:p>
            <a:pPr indent="0" lvl="0" marL="0" marR="0" rtl="0" algn="ctr">
              <a:lnSpc>
                <a:spcPct val="90000"/>
              </a:lnSpc>
              <a:spcBef>
                <a:spcPts val="0"/>
              </a:spcBef>
              <a:spcAft>
                <a:spcPts val="0"/>
              </a:spcAft>
              <a:buClr>
                <a:schemeClr val="dk1"/>
              </a:buClr>
              <a:buSzPts val="2800"/>
              <a:buFont typeface="Calibri"/>
              <a:buNone/>
            </a:pPr>
            <a:r>
              <a:t/>
            </a:r>
            <a:endParaRPr b="1" sz="2800">
              <a:solidFill>
                <a:schemeClr val="lt1"/>
              </a:solidFill>
              <a:latin typeface="Calibri"/>
              <a:ea typeface="Calibri"/>
              <a:cs typeface="Calibri"/>
              <a:sym typeface="Calibri"/>
            </a:endParaRPr>
          </a:p>
        </p:txBody>
      </p:sp>
      <p:sp>
        <p:nvSpPr>
          <p:cNvPr id="299" name="Google Shape;299;p20"/>
          <p:cNvSpPr txBox="1"/>
          <p:nvPr/>
        </p:nvSpPr>
        <p:spPr>
          <a:xfrm>
            <a:off x="3389701" y="908989"/>
            <a:ext cx="8360276" cy="429348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Discussions</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💬general-العام : </a:t>
            </a:r>
            <a:r>
              <a:rPr lang="en-US" sz="1500">
                <a:solidFill>
                  <a:schemeClr val="dk1"/>
                </a:solidFill>
                <a:latin typeface="Calibri"/>
                <a:ea typeface="Calibri"/>
                <a:cs typeface="Calibri"/>
                <a:sym typeface="Calibri"/>
              </a:rPr>
              <a:t>Engage here with your fellow jammer if you want to talk games, experiences, or just chat? This is the place to be.</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resources-المصادر : </a:t>
            </a:r>
            <a:r>
              <a:rPr lang="en-US" sz="1500">
                <a:solidFill>
                  <a:schemeClr val="dk1"/>
                </a:solidFill>
                <a:latin typeface="Calibri"/>
                <a:ea typeface="Calibri"/>
                <a:cs typeface="Calibri"/>
                <a:sym typeface="Calibri"/>
              </a:rPr>
              <a:t>Library for resources to refer back to when needed. Some resources will be populated but the organizing and mentor team, however, feel free to share additional videos, articles, and websites with your fellow jammers.</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game-jam-support-المساعدة-و-الدعم: </a:t>
            </a:r>
            <a:r>
              <a:rPr lang="en-US" sz="1500">
                <a:solidFill>
                  <a:schemeClr val="dk1"/>
                </a:solidFill>
                <a:latin typeface="Calibri"/>
                <a:ea typeface="Calibri"/>
                <a:cs typeface="Calibri"/>
                <a:sym typeface="Calibri"/>
              </a:rPr>
              <a:t>Have any questions to the organizers, moderators, and mentors and would like support and assistance, please write your inquiries here.</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looking-for-feedback- ملاحظات: </a:t>
            </a:r>
            <a:r>
              <a:rPr lang="en-US" sz="1500">
                <a:solidFill>
                  <a:schemeClr val="dk1"/>
                </a:solidFill>
                <a:latin typeface="Calibri"/>
                <a:ea typeface="Calibri"/>
                <a:cs typeface="Calibri"/>
                <a:sym typeface="Calibri"/>
              </a:rPr>
              <a:t>Invite the community to test your multiplayer game.</a:t>
            </a:r>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🎧sound-discussion-مناقشات-صوتيات-فنية  : </a:t>
            </a:r>
            <a:r>
              <a:rPr lang="en-US" sz="1500">
                <a:solidFill>
                  <a:schemeClr val="dk1"/>
                </a:solidFill>
                <a:latin typeface="Calibri"/>
                <a:ea typeface="Calibri"/>
                <a:cs typeface="Calibri"/>
                <a:sym typeface="Calibri"/>
              </a:rPr>
              <a:t>Discuss all things related to sound.</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art-discussions-مناقشات-فنية : </a:t>
            </a:r>
            <a:r>
              <a:rPr lang="en-US" sz="1500">
                <a:solidFill>
                  <a:schemeClr val="dk1"/>
                </a:solidFill>
                <a:latin typeface="Calibri"/>
                <a:ea typeface="Calibri"/>
                <a:cs typeface="Calibri"/>
                <a:sym typeface="Calibri"/>
              </a:rPr>
              <a:t>Discuss all things related to art and design.</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game-design-discussion-مناقشات-تصميم-ألعاب: </a:t>
            </a:r>
            <a:r>
              <a:rPr lang="en-US" sz="1500">
                <a:solidFill>
                  <a:schemeClr val="dk1"/>
                </a:solidFill>
                <a:latin typeface="Calibri"/>
                <a:ea typeface="Calibri"/>
                <a:cs typeface="Calibri"/>
                <a:sym typeface="Calibri"/>
              </a:rPr>
              <a:t>Discuss all things game design. Also share your game design ideas and get feedback.</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programming-discussions-مناقشات-برمجية : </a:t>
            </a:r>
            <a:r>
              <a:rPr lang="en-US" sz="1500">
                <a:solidFill>
                  <a:schemeClr val="dk1"/>
                </a:solidFill>
                <a:latin typeface="Calibri"/>
                <a:ea typeface="Calibri"/>
                <a:cs typeface="Calibri"/>
                <a:sym typeface="Calibri"/>
              </a:rPr>
              <a:t>Discuss all things related to programming and coding.</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off-topic-أحاديث-جانبية : </a:t>
            </a:r>
            <a:r>
              <a:rPr lang="en-US" sz="1500">
                <a:solidFill>
                  <a:schemeClr val="dk1"/>
                </a:solidFill>
                <a:latin typeface="Calibri"/>
                <a:ea typeface="Calibri"/>
                <a:cs typeface="Calibri"/>
                <a:sym typeface="Calibri"/>
              </a:rPr>
              <a:t>Discussions about everything else! Share what's been happening in your world, discuss the news or anything!</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3" name="Shape 303"/>
        <p:cNvGrpSpPr/>
        <p:nvPr/>
      </p:nvGrpSpPr>
      <p:grpSpPr>
        <a:xfrm>
          <a:off x="0" y="0"/>
          <a:ext cx="0" cy="0"/>
          <a:chOff x="0" y="0"/>
          <a:chExt cx="0" cy="0"/>
        </a:xfrm>
      </p:grpSpPr>
      <p:grpSp>
        <p:nvGrpSpPr>
          <p:cNvPr id="304" name="Google Shape;304;p21"/>
          <p:cNvGrpSpPr/>
          <p:nvPr/>
        </p:nvGrpSpPr>
        <p:grpSpPr>
          <a:xfrm>
            <a:off x="0" y="0"/>
            <a:ext cx="12192000" cy="6858000"/>
            <a:chOff x="0" y="0"/>
            <a:chExt cx="13831614" cy="6858000"/>
          </a:xfrm>
        </p:grpSpPr>
        <p:pic>
          <p:nvPicPr>
            <p:cNvPr descr="A screenshot of a computer&#10;&#10;Description automatically generated with medium confidence" id="305" name="Google Shape;305;p21"/>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306" name="Google Shape;306;p21"/>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307" name="Google Shape;307;p21"/>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308" name="Google Shape;308;p21"/>
          <p:cNvSpPr txBox="1"/>
          <p:nvPr/>
        </p:nvSpPr>
        <p:spPr>
          <a:xfrm>
            <a:off x="278228" y="3055731"/>
            <a:ext cx="2391221" cy="746537"/>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Discord Channel Guide 3</a:t>
            </a:r>
            <a:endParaRPr/>
          </a:p>
          <a:p>
            <a:pPr indent="0" lvl="0" marL="0" marR="0" rtl="0" algn="ctr">
              <a:lnSpc>
                <a:spcPct val="90000"/>
              </a:lnSpc>
              <a:spcBef>
                <a:spcPts val="0"/>
              </a:spcBef>
              <a:spcAft>
                <a:spcPts val="0"/>
              </a:spcAft>
              <a:buClr>
                <a:schemeClr val="dk1"/>
              </a:buClr>
              <a:buSzPts val="2800"/>
              <a:buFont typeface="Calibri"/>
              <a:buNone/>
            </a:pPr>
            <a:r>
              <a:t/>
            </a:r>
            <a:endParaRPr b="1" sz="2800">
              <a:solidFill>
                <a:schemeClr val="lt1"/>
              </a:solidFill>
              <a:latin typeface="Calibri"/>
              <a:ea typeface="Calibri"/>
              <a:cs typeface="Calibri"/>
              <a:sym typeface="Calibri"/>
            </a:endParaRPr>
          </a:p>
        </p:txBody>
      </p:sp>
      <p:sp>
        <p:nvSpPr>
          <p:cNvPr id="309" name="Google Shape;309;p21"/>
          <p:cNvSpPr txBox="1"/>
          <p:nvPr/>
        </p:nvSpPr>
        <p:spPr>
          <a:xfrm>
            <a:off x="3389701" y="846900"/>
            <a:ext cx="8360276" cy="484748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Team Formation</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All the channels under this category are for forming a team, either for recruiting someone to your already existing team or if you are an individual looking to join a team.</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The channels are divided per expertise.</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a:t>
            </a:r>
            <a:r>
              <a:rPr b="1" lang="en-US" sz="1500">
                <a:solidFill>
                  <a:schemeClr val="dk1"/>
                </a:solidFill>
                <a:latin typeface="Calibri"/>
                <a:ea typeface="Calibri"/>
                <a:cs typeface="Calibri"/>
                <a:sym typeface="Calibri"/>
              </a:rPr>
              <a:t>programmers-المبرمجين</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 ✍</a:t>
            </a:r>
            <a:r>
              <a:rPr b="1" lang="en-US" sz="1500">
                <a:solidFill>
                  <a:schemeClr val="dk1"/>
                </a:solidFill>
                <a:latin typeface="Calibri"/>
                <a:ea typeface="Calibri"/>
                <a:cs typeface="Calibri"/>
                <a:sym typeface="Calibri"/>
              </a:rPr>
              <a:t>story-writers-كتّاب-القصص</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🔊🎙-sound-designers-مصممين-الصوت</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🎨designers-and-artists-المصممين-و-الفنانين</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🛠modders-المعدلين</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br>
              <a:rPr lang="en-US" sz="1500">
                <a:solidFill>
                  <a:schemeClr val="dk1"/>
                </a:solidFill>
                <a:latin typeface="Calibri"/>
                <a:ea typeface="Calibri"/>
                <a:cs typeface="Calibri"/>
                <a:sym typeface="Calibri"/>
              </a:rPr>
            </a:br>
            <a:r>
              <a:rPr b="1" lang="en-US" sz="1800">
                <a:solidFill>
                  <a:schemeClr val="dk1"/>
                </a:solidFill>
                <a:latin typeface="Calibri"/>
                <a:ea typeface="Calibri"/>
                <a:cs typeface="Calibri"/>
                <a:sym typeface="Calibri"/>
              </a:rPr>
              <a:t>Mentorships</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Join the following voice channels under this category to receive mentorships in multiple fronts, from tech to story development. Talk to mentors in real time to receive on spot support.</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 </a:t>
            </a:r>
            <a:endParaRPr/>
          </a:p>
          <a:p>
            <a:pPr indent="0" lvl="0" marL="0" marR="0" rtl="0" algn="l">
              <a:spcBef>
                <a:spcPts val="0"/>
              </a:spcBef>
              <a:spcAft>
                <a:spcPts val="0"/>
              </a:spcAft>
              <a:buNone/>
            </a:pPr>
            <a:r>
              <a:rPr b="1" lang="en-US" sz="1800">
                <a:solidFill>
                  <a:schemeClr val="dk1"/>
                </a:solidFill>
                <a:latin typeface="Calibri"/>
                <a:ea typeface="Calibri"/>
                <a:cs typeface="Calibri"/>
                <a:sym typeface="Calibri"/>
              </a:rPr>
              <a:t>Lounge</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You have 20 lounge voice channels available with a capacity of 15 people per room, if you need a private place to talk to the mentors or/and support and talk to fellow jammers.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3" name="Shape 313"/>
        <p:cNvGrpSpPr/>
        <p:nvPr/>
      </p:nvGrpSpPr>
      <p:grpSpPr>
        <a:xfrm>
          <a:off x="0" y="0"/>
          <a:ext cx="0" cy="0"/>
          <a:chOff x="0" y="0"/>
          <a:chExt cx="0" cy="0"/>
        </a:xfrm>
      </p:grpSpPr>
      <p:grpSp>
        <p:nvGrpSpPr>
          <p:cNvPr id="314" name="Google Shape;314;p8"/>
          <p:cNvGrpSpPr/>
          <p:nvPr/>
        </p:nvGrpSpPr>
        <p:grpSpPr>
          <a:xfrm>
            <a:off x="0" y="0"/>
            <a:ext cx="12192000" cy="6858000"/>
            <a:chOff x="0" y="0"/>
            <a:chExt cx="13831614" cy="6858000"/>
          </a:xfrm>
        </p:grpSpPr>
        <p:pic>
          <p:nvPicPr>
            <p:cNvPr descr="A screenshot of a computer&#10;&#10;Description automatically generated with medium confidence" id="315" name="Google Shape;315;p8"/>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316" name="Google Shape;316;p8"/>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317" name="Google Shape;317;p8"/>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318" name="Google Shape;318;p8"/>
          <p:cNvSpPr txBox="1"/>
          <p:nvPr/>
        </p:nvSpPr>
        <p:spPr>
          <a:xfrm>
            <a:off x="3610511" y="959093"/>
            <a:ext cx="7918657" cy="493981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500">
                <a:solidFill>
                  <a:schemeClr val="dk1"/>
                </a:solidFill>
                <a:latin typeface="Calibri"/>
                <a:ea typeface="Calibri"/>
                <a:cs typeface="Calibri"/>
                <a:sym typeface="Calibri"/>
              </a:rPr>
              <a:t>Please make everyone feel welcome! The KAUSTxSandsoft Game Jam has such a variety of people interested in making games. From newcomers who have never done this kind of thing before all the way to experienced developers. We want everyone to have a good experience. </a:t>
            </a:r>
            <a:endParaRPr/>
          </a:p>
          <a:p>
            <a:pPr indent="0" lvl="0" marL="0" marR="0" rtl="0" algn="l">
              <a:spcBef>
                <a:spcPts val="0"/>
              </a:spcBef>
              <a:spcAft>
                <a:spcPts val="0"/>
              </a:spcAft>
              <a:buNone/>
            </a:pPr>
            <a:br>
              <a:rPr lang="en-US" sz="1500">
                <a:solidFill>
                  <a:schemeClr val="dk1"/>
                </a:solidFill>
                <a:latin typeface="Calibri"/>
                <a:ea typeface="Calibri"/>
                <a:cs typeface="Calibri"/>
                <a:sym typeface="Calibri"/>
              </a:rPr>
            </a:br>
            <a:r>
              <a:rPr b="1" lang="en-US" sz="1800" u="sng">
                <a:solidFill>
                  <a:schemeClr val="dk1"/>
                </a:solidFill>
                <a:latin typeface="Calibri"/>
                <a:ea typeface="Calibri"/>
                <a:cs typeface="Calibri"/>
                <a:sym typeface="Calibri"/>
              </a:rPr>
              <a:t>🚩 Rules:</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 Respect Everybody: </a:t>
            </a:r>
            <a:r>
              <a:rPr lang="en-US" sz="1500">
                <a:solidFill>
                  <a:schemeClr val="dk1"/>
                </a:solidFill>
                <a:latin typeface="Calibri"/>
                <a:ea typeface="Calibri"/>
                <a:cs typeface="Calibri"/>
                <a:sym typeface="Calibri"/>
              </a:rPr>
              <a:t>We're all here to enjoy our time, so let us make this a wonderful environment for that.</a:t>
            </a:r>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 Discrimination of any kind is not tolerated: </a:t>
            </a:r>
            <a:r>
              <a:rPr lang="en-US" sz="1500">
                <a:solidFill>
                  <a:schemeClr val="dk1"/>
                </a:solidFill>
                <a:latin typeface="Calibri"/>
                <a:ea typeface="Calibri"/>
                <a:cs typeface="Calibri"/>
                <a:sym typeface="Calibri"/>
              </a:rPr>
              <a:t>We have many people of different cultures and identifications. Let us make sure we treat everybody equally.</a:t>
            </a:r>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 No Swearing: </a:t>
            </a:r>
            <a:r>
              <a:rPr lang="en-US" sz="1500">
                <a:solidFill>
                  <a:schemeClr val="dk1"/>
                </a:solidFill>
                <a:latin typeface="Calibri"/>
                <a:ea typeface="Calibri"/>
                <a:cs typeface="Calibri"/>
                <a:sym typeface="Calibri"/>
              </a:rPr>
              <a:t>offensive or mature content, or hate speech, even in memes/humor (this includes swear words/cursing) </a:t>
            </a:r>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 No Not Safe for Work (NSFW) Content:</a:t>
            </a:r>
            <a:r>
              <a:rPr lang="en-US" sz="1500">
                <a:solidFill>
                  <a:schemeClr val="dk1"/>
                </a:solidFill>
                <a:latin typeface="Calibri"/>
                <a:ea typeface="Calibri"/>
                <a:cs typeface="Calibri"/>
                <a:sym typeface="Calibri"/>
              </a:rPr>
              <a:t> Let us keep the server clean and PG.</a:t>
            </a:r>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 No Impersonation of Staff:</a:t>
            </a:r>
            <a:r>
              <a:rPr lang="en-US" sz="1500">
                <a:solidFill>
                  <a:schemeClr val="dk1"/>
                </a:solidFill>
                <a:latin typeface="Calibri"/>
                <a:ea typeface="Calibri"/>
                <a:cs typeface="Calibri"/>
                <a:sym typeface="Calibri"/>
              </a:rPr>
              <a:t> Impersonation/Pretending to be a KAUST or SandSoft staff member is not acceptable behavior and will not be tolerated.</a:t>
            </a:r>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 No harassment of server members on this server or by Direct Message: </a:t>
            </a:r>
            <a:r>
              <a:rPr lang="en-US" sz="1500">
                <a:solidFill>
                  <a:schemeClr val="dk1"/>
                </a:solidFill>
                <a:latin typeface="Calibri"/>
                <a:ea typeface="Calibri"/>
                <a:cs typeface="Calibri"/>
                <a:sym typeface="Calibri"/>
              </a:rPr>
              <a:t>By the same token as the rule above, it is not acceptable behavior to directly harass another user in any way, shape or form. We have zero tolerance for bullying here. Be nice to everyone and keep this a friendly, nonjudgmental environment. If there's ever any issue, let's work together to resolve it. </a:t>
            </a:r>
            <a:endParaRPr/>
          </a:p>
          <a:p>
            <a:pPr indent="0" lvl="0" marL="0" marR="0" rtl="0" algn="l">
              <a:spcBef>
                <a:spcPts val="0"/>
              </a:spcBef>
              <a:spcAft>
                <a:spcPts val="0"/>
              </a:spcAft>
              <a:buNone/>
            </a:pPr>
            <a:br>
              <a:rPr lang="en-US" sz="1500">
                <a:solidFill>
                  <a:schemeClr val="dk1"/>
                </a:solidFill>
                <a:latin typeface="Calibri"/>
                <a:ea typeface="Calibri"/>
                <a:cs typeface="Calibri"/>
                <a:sym typeface="Calibri"/>
              </a:rPr>
            </a:br>
            <a:endParaRPr i="1" sz="1500">
              <a:solidFill>
                <a:schemeClr val="dk1"/>
              </a:solidFill>
              <a:latin typeface="Calibri"/>
              <a:ea typeface="Calibri"/>
              <a:cs typeface="Calibri"/>
              <a:sym typeface="Calibri"/>
            </a:endParaRPr>
          </a:p>
        </p:txBody>
      </p:sp>
      <p:sp>
        <p:nvSpPr>
          <p:cNvPr id="319" name="Google Shape;319;p8"/>
          <p:cNvSpPr txBox="1"/>
          <p:nvPr/>
        </p:nvSpPr>
        <p:spPr>
          <a:xfrm>
            <a:off x="418790" y="3225527"/>
            <a:ext cx="2305200" cy="406945"/>
          </a:xfrm>
          <a:prstGeom prst="rect">
            <a:avLst/>
          </a:prstGeom>
          <a:noFill/>
          <a:ln>
            <a:noFill/>
          </a:ln>
        </p:spPr>
        <p:txBody>
          <a:bodyPr anchorCtr="0" anchor="t" bIns="0" lIns="0" spcFirstLastPara="1" rIns="0" wrap="square" tIns="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Rules</a:t>
            </a:r>
            <a:endParaRPr b="1" sz="2800">
              <a:solidFill>
                <a:schemeClr val="lt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3" name="Shape 323"/>
        <p:cNvGrpSpPr/>
        <p:nvPr/>
      </p:nvGrpSpPr>
      <p:grpSpPr>
        <a:xfrm>
          <a:off x="0" y="0"/>
          <a:ext cx="0" cy="0"/>
          <a:chOff x="0" y="0"/>
          <a:chExt cx="0" cy="0"/>
        </a:xfrm>
      </p:grpSpPr>
      <p:grpSp>
        <p:nvGrpSpPr>
          <p:cNvPr id="324" name="Google Shape;324;p9"/>
          <p:cNvGrpSpPr/>
          <p:nvPr/>
        </p:nvGrpSpPr>
        <p:grpSpPr>
          <a:xfrm>
            <a:off x="0" y="0"/>
            <a:ext cx="12192000" cy="6858000"/>
            <a:chOff x="0" y="0"/>
            <a:chExt cx="13831614" cy="6858000"/>
          </a:xfrm>
        </p:grpSpPr>
        <p:pic>
          <p:nvPicPr>
            <p:cNvPr descr="A screenshot of a computer&#10;&#10;Description automatically generated with medium confidence" id="325" name="Google Shape;325;p9"/>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326" name="Google Shape;326;p9"/>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327" name="Google Shape;327;p9"/>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328" name="Google Shape;328;p9"/>
          <p:cNvSpPr txBox="1"/>
          <p:nvPr/>
        </p:nvSpPr>
        <p:spPr>
          <a:xfrm>
            <a:off x="418790" y="3234161"/>
            <a:ext cx="2305200" cy="389677"/>
          </a:xfrm>
          <a:prstGeom prst="rect">
            <a:avLst/>
          </a:prstGeom>
          <a:noFill/>
          <a:ln>
            <a:noFill/>
          </a:ln>
        </p:spPr>
        <p:txBody>
          <a:bodyPr anchorCtr="0" anchor="t" bIns="0" lIns="0" spcFirstLastPara="1" rIns="0" wrap="square" tIns="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Guidelines</a:t>
            </a:r>
            <a:endParaRPr/>
          </a:p>
        </p:txBody>
      </p:sp>
      <p:sp>
        <p:nvSpPr>
          <p:cNvPr id="329" name="Google Shape;329;p9"/>
          <p:cNvSpPr txBox="1"/>
          <p:nvPr/>
        </p:nvSpPr>
        <p:spPr>
          <a:xfrm>
            <a:off x="3382037" y="879670"/>
            <a:ext cx="8375700" cy="4802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 Guidelines:</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1.  Keep discussion in relevant channels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2. Please speak and write in English only. As we have participants from all over the word, and we want everyone to understand each other.</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3. No linking other Discord servers. Advertisement of a server itself is a form of spam. We appreciate it if you would avoid doing that for the duration of the jam.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4. Do not spam any of the channels with repeat posts or comments of gibberish.</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5. Do not ping server members unnecessarily or repeatedly. If you need to DM a Game Jam employee, only message </a:t>
            </a:r>
            <a:r>
              <a:rPr lang="en-US" sz="1500">
                <a:solidFill>
                  <a:srgbClr val="4DA4A1"/>
                </a:solidFill>
                <a:latin typeface="Calibri"/>
                <a:ea typeface="Calibri"/>
                <a:cs typeface="Calibri"/>
                <a:sym typeface="Calibri"/>
              </a:rPr>
              <a:t>@Game Jam Organizer </a:t>
            </a:r>
            <a:r>
              <a:rPr lang="en-US" sz="1500">
                <a:solidFill>
                  <a:schemeClr val="dk1"/>
                </a:solidFill>
                <a:latin typeface="Calibri"/>
                <a:ea typeface="Calibri"/>
                <a:cs typeface="Calibri"/>
                <a:sym typeface="Calibri"/>
              </a:rPr>
              <a:t>please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6. No DM advertising or self promotion messaging anyone in this server.</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7. Do not post the same video, links, info, or other content multiple times in a row or within the same day.</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8. No drama please, including politics and debates over controversial matters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9. Selling items, accounts, goods, and services is prohibited. </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10. Do not share personal information. </a:t>
            </a:r>
            <a:br>
              <a:rPr lang="en-US" sz="1500">
                <a:solidFill>
                  <a:schemeClr val="dk1"/>
                </a:solidFill>
                <a:latin typeface="Calibri"/>
                <a:ea typeface="Calibri"/>
                <a:cs typeface="Calibri"/>
                <a:sym typeface="Calibri"/>
              </a:rPr>
            </a:br>
            <a:br>
              <a:rPr lang="en-US" sz="1500">
                <a:solidFill>
                  <a:schemeClr val="dk1"/>
                </a:solidFill>
                <a:latin typeface="Calibri"/>
                <a:ea typeface="Calibri"/>
                <a:cs typeface="Calibri"/>
                <a:sym typeface="Calibri"/>
              </a:rPr>
            </a:br>
            <a:r>
              <a:rPr b="1" lang="en-US" sz="1800">
                <a:solidFill>
                  <a:schemeClr val="dk1"/>
                </a:solidFill>
                <a:latin typeface="Calibri"/>
                <a:ea typeface="Calibri"/>
                <a:cs typeface="Calibri"/>
                <a:sym typeface="Calibri"/>
              </a:rPr>
              <a:t>⚠️ Note:</a:t>
            </a:r>
            <a:r>
              <a:rPr lang="en-US" sz="1800">
                <a:solidFill>
                  <a:schemeClr val="dk1"/>
                </a:solidFill>
                <a:latin typeface="Calibri"/>
                <a:ea typeface="Calibri"/>
                <a:cs typeface="Calibri"/>
                <a:sym typeface="Calibri"/>
              </a:rPr>
              <a:t> </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We have participants below the age of 18. </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Failure to abide by the above rules and guidelines will result in a warning. After multiple or severe infraction(s), we reserve the right to ban the infringing user. Let's work together in making sure this community remains a safe place to learn and hang out!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0" name="Shape 100"/>
        <p:cNvGrpSpPr/>
        <p:nvPr/>
      </p:nvGrpSpPr>
      <p:grpSpPr>
        <a:xfrm>
          <a:off x="0" y="0"/>
          <a:ext cx="0" cy="0"/>
          <a:chOff x="0" y="0"/>
          <a:chExt cx="0" cy="0"/>
        </a:xfrm>
      </p:grpSpPr>
      <p:grpSp>
        <p:nvGrpSpPr>
          <p:cNvPr id="101" name="Google Shape;101;p2"/>
          <p:cNvGrpSpPr/>
          <p:nvPr/>
        </p:nvGrpSpPr>
        <p:grpSpPr>
          <a:xfrm>
            <a:off x="0" y="0"/>
            <a:ext cx="12192000" cy="6858000"/>
            <a:chOff x="0" y="0"/>
            <a:chExt cx="13831614" cy="6858000"/>
          </a:xfrm>
        </p:grpSpPr>
        <p:pic>
          <p:nvPicPr>
            <p:cNvPr descr="A screenshot of a computer&#10;&#10;Description automatically generated with medium confidence" id="102" name="Google Shape;102;p2"/>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103" name="Google Shape;103;p2"/>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b="0" i="0" sz="2400" u="none" cap="none" strike="noStrike">
                <a:solidFill>
                  <a:schemeClr val="dk1"/>
                </a:solidFill>
                <a:latin typeface="Calibri"/>
                <a:ea typeface="Calibri"/>
                <a:cs typeface="Calibri"/>
                <a:sym typeface="Calibri"/>
              </a:endParaRPr>
            </a:p>
          </p:txBody>
        </p:sp>
      </p:grpSp>
      <p:sp>
        <p:nvSpPr>
          <p:cNvPr id="104" name="Google Shape;104;p2"/>
          <p:cNvSpPr txBox="1"/>
          <p:nvPr/>
        </p:nvSpPr>
        <p:spPr>
          <a:xfrm>
            <a:off x="242780" y="2854349"/>
            <a:ext cx="2462118" cy="1149302"/>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i="0" lang="en-US" sz="2800" u="none" cap="none" strike="noStrike">
                <a:solidFill>
                  <a:schemeClr val="lt1"/>
                </a:solidFill>
                <a:latin typeface="Calibri"/>
                <a:ea typeface="Calibri"/>
                <a:cs typeface="Calibri"/>
                <a:sym typeface="Calibri"/>
              </a:rPr>
              <a:t>About </a:t>
            </a:r>
            <a:endParaRPr/>
          </a:p>
          <a:p>
            <a:pPr indent="0" lvl="0" marL="0" marR="0" rtl="0" algn="ctr">
              <a:lnSpc>
                <a:spcPct val="90000"/>
              </a:lnSpc>
              <a:spcBef>
                <a:spcPts val="0"/>
              </a:spcBef>
              <a:spcAft>
                <a:spcPts val="0"/>
              </a:spcAft>
              <a:buClr>
                <a:schemeClr val="lt1"/>
              </a:buClr>
              <a:buSzPts val="2800"/>
              <a:buFont typeface="Calibri"/>
              <a:buNone/>
            </a:pPr>
            <a:r>
              <a:rPr b="1" i="0" lang="en-US" sz="2800" u="none" cap="none" strike="noStrike">
                <a:solidFill>
                  <a:schemeClr val="lt1"/>
                </a:solidFill>
                <a:latin typeface="Calibri"/>
                <a:ea typeface="Calibri"/>
                <a:cs typeface="Calibri"/>
                <a:sym typeface="Calibri"/>
              </a:rPr>
              <a:t>KAUSTxSandsoft Game Jam </a:t>
            </a:r>
            <a:endParaRPr/>
          </a:p>
        </p:txBody>
      </p:sp>
      <p:sp>
        <p:nvSpPr>
          <p:cNvPr id="105" name="Google Shape;105;p2"/>
          <p:cNvSpPr txBox="1"/>
          <p:nvPr/>
        </p:nvSpPr>
        <p:spPr>
          <a:xfrm>
            <a:off x="3561306" y="2192897"/>
            <a:ext cx="8217000" cy="4171200"/>
          </a:xfrm>
          <a:prstGeom prst="rect">
            <a:avLst/>
          </a:prstGeom>
          <a:noFill/>
          <a:ln>
            <a:noFill/>
          </a:ln>
        </p:spPr>
        <p:txBody>
          <a:bodyPr anchorCtr="0" anchor="t" bIns="121900" lIns="121900" spcFirstLastPara="1" rIns="121900" wrap="square" tIns="121900">
            <a:spAutoFit/>
          </a:bodyPr>
          <a:lstStyle/>
          <a:p>
            <a:pPr indent="-228594" lvl="0" marL="228594" marR="0" rtl="0" algn="l">
              <a:spcBef>
                <a:spcPts val="0"/>
              </a:spcBef>
              <a:spcAft>
                <a:spcPts val="0"/>
              </a:spcAft>
              <a:buClr>
                <a:schemeClr val="dk1"/>
              </a:buClr>
              <a:buSzPts val="1500"/>
              <a:buFont typeface="Arial"/>
              <a:buChar char="•"/>
            </a:pPr>
            <a:r>
              <a:rPr b="0" i="0" lang="en-US" sz="1500" u="none" cap="none" strike="noStrike">
                <a:solidFill>
                  <a:schemeClr val="dk1"/>
                </a:solidFill>
                <a:latin typeface="Calibri"/>
                <a:ea typeface="Calibri"/>
                <a:cs typeface="Calibri"/>
                <a:sym typeface="Calibri"/>
              </a:rPr>
              <a:t>Your challenge, should you choose to accept it, is to create a game </a:t>
            </a:r>
            <a:r>
              <a:rPr b="1" i="0" lang="en-US" sz="1500" u="none" cap="none" strike="noStrike">
                <a:solidFill>
                  <a:schemeClr val="dk1"/>
                </a:solidFill>
                <a:latin typeface="Calibri"/>
                <a:ea typeface="Calibri"/>
                <a:cs typeface="Calibri"/>
                <a:sym typeface="Calibri"/>
              </a:rPr>
              <a:t>between Thursday, the 11</a:t>
            </a:r>
            <a:r>
              <a:rPr b="1" baseline="30000" i="0" lang="en-US" sz="1500" u="none" cap="none" strike="noStrike">
                <a:solidFill>
                  <a:schemeClr val="dk1"/>
                </a:solidFill>
                <a:latin typeface="Calibri"/>
                <a:ea typeface="Calibri"/>
                <a:cs typeface="Calibri"/>
                <a:sym typeface="Calibri"/>
              </a:rPr>
              <a:t>th</a:t>
            </a:r>
            <a:r>
              <a:rPr b="1" i="0" lang="en-US" sz="1500" u="none" cap="none" strike="noStrike">
                <a:solidFill>
                  <a:schemeClr val="dk1"/>
                </a:solidFill>
                <a:latin typeface="Calibri"/>
                <a:ea typeface="Calibri"/>
                <a:cs typeface="Calibri"/>
                <a:sym typeface="Calibri"/>
              </a:rPr>
              <a:t> of Nov and Saturday, the 13</a:t>
            </a:r>
            <a:r>
              <a:rPr b="1" baseline="30000" i="0" lang="en-US" sz="1500" u="none" cap="none" strike="noStrike">
                <a:solidFill>
                  <a:schemeClr val="dk1"/>
                </a:solidFill>
                <a:latin typeface="Calibri"/>
                <a:ea typeface="Calibri"/>
                <a:cs typeface="Calibri"/>
                <a:sym typeface="Calibri"/>
              </a:rPr>
              <a:t>th</a:t>
            </a:r>
            <a:r>
              <a:rPr b="1" i="0" lang="en-US" sz="1500" u="none" cap="none" strike="noStrike">
                <a:solidFill>
                  <a:schemeClr val="dk1"/>
                </a:solidFill>
                <a:latin typeface="Calibri"/>
                <a:ea typeface="Calibri"/>
                <a:cs typeface="Calibri"/>
                <a:sym typeface="Calibri"/>
              </a:rPr>
              <a:t> of Nov </a:t>
            </a:r>
            <a:r>
              <a:rPr b="0" i="0" lang="en-US" sz="1500" u="none" cap="none" strike="noStrike">
                <a:solidFill>
                  <a:schemeClr val="dk1"/>
                </a:solidFill>
                <a:latin typeface="Calibri"/>
                <a:ea typeface="Calibri"/>
                <a:cs typeface="Calibri"/>
                <a:sym typeface="Calibri"/>
              </a:rPr>
              <a:t>incorporating the theme. </a:t>
            </a:r>
            <a:endParaRPr/>
          </a:p>
          <a:p>
            <a:pPr indent="-228594" lvl="0" marL="228594" marR="0" rtl="0" algn="l">
              <a:spcBef>
                <a:spcPts val="0"/>
              </a:spcBef>
              <a:spcAft>
                <a:spcPts val="0"/>
              </a:spcAft>
              <a:buClr>
                <a:schemeClr val="dk1"/>
              </a:buClr>
              <a:buSzPts val="1100"/>
              <a:buFont typeface="Arial"/>
              <a:buChar char="•"/>
            </a:pPr>
            <a:r>
              <a:rPr b="0" i="0" lang="en-US" sz="1500" u="none" cap="none" strike="noStrike">
                <a:solidFill>
                  <a:schemeClr val="dk1"/>
                </a:solidFill>
                <a:latin typeface="Calibri"/>
                <a:ea typeface="Calibri"/>
                <a:cs typeface="Calibri"/>
                <a:sym typeface="Calibri"/>
              </a:rPr>
              <a:t>On </a:t>
            </a:r>
            <a:r>
              <a:rPr b="1" i="0" lang="en-US" sz="1500" u="none" cap="none" strike="noStrike">
                <a:solidFill>
                  <a:schemeClr val="dk1"/>
                </a:solidFill>
                <a:latin typeface="Calibri"/>
                <a:ea typeface="Calibri"/>
                <a:cs typeface="Calibri"/>
                <a:sym typeface="Calibri"/>
              </a:rPr>
              <a:t>Nov 13</a:t>
            </a:r>
            <a:r>
              <a:rPr b="1" baseline="30000" i="0" lang="en-US" sz="1500" u="none" cap="none" strike="noStrike">
                <a:solidFill>
                  <a:schemeClr val="dk1"/>
                </a:solidFill>
                <a:latin typeface="Calibri"/>
                <a:ea typeface="Calibri"/>
                <a:cs typeface="Calibri"/>
                <a:sym typeface="Calibri"/>
              </a:rPr>
              <a:t>th</a:t>
            </a:r>
            <a:r>
              <a:rPr b="0" baseline="30000" i="0" lang="en-US" sz="1500" u="none" cap="none" strike="noStrike">
                <a:solidFill>
                  <a:schemeClr val="dk1"/>
                </a:solidFill>
                <a:latin typeface="Calibri"/>
                <a:ea typeface="Calibri"/>
                <a:cs typeface="Calibri"/>
                <a:sym typeface="Calibri"/>
              </a:rPr>
              <a:t> </a:t>
            </a:r>
            <a:r>
              <a:rPr b="0" i="0" lang="en-US" sz="1500" u="none" cap="none" strike="noStrike">
                <a:solidFill>
                  <a:schemeClr val="dk1"/>
                </a:solidFill>
                <a:latin typeface="Calibri"/>
                <a:ea typeface="Calibri"/>
                <a:cs typeface="Calibri"/>
                <a:sym typeface="Calibri"/>
              </a:rPr>
              <a:t>at the end of the event on day 3, the judging panel will evaluate the games, announce winners and grant prizes.</a:t>
            </a:r>
            <a:endParaRPr/>
          </a:p>
          <a:p>
            <a:pPr indent="-228594" lvl="0" marL="228594" marR="0" rtl="0" algn="l">
              <a:spcBef>
                <a:spcPts val="0"/>
              </a:spcBef>
              <a:spcAft>
                <a:spcPts val="0"/>
              </a:spcAft>
              <a:buClr>
                <a:schemeClr val="dk1"/>
              </a:buClr>
              <a:buSzPts val="1100"/>
              <a:buFont typeface="Arial"/>
              <a:buChar char="•"/>
            </a:pPr>
            <a:r>
              <a:rPr b="0" i="0" lang="en-US" sz="1500" u="none" cap="none" strike="noStrike">
                <a:solidFill>
                  <a:schemeClr val="dk1"/>
                </a:solidFill>
                <a:latin typeface="Calibri"/>
                <a:ea typeface="Calibri"/>
                <a:cs typeface="Calibri"/>
                <a:sym typeface="Calibri"/>
              </a:rPr>
              <a:t>You’re free to use </a:t>
            </a:r>
            <a:r>
              <a:rPr b="1" i="0" lang="en-US" sz="1500" u="none" cap="none" strike="noStrike">
                <a:solidFill>
                  <a:schemeClr val="dk1"/>
                </a:solidFill>
                <a:latin typeface="Calibri"/>
                <a:ea typeface="Calibri"/>
                <a:cs typeface="Calibri"/>
                <a:sym typeface="Calibri"/>
              </a:rPr>
              <a:t>any tools, game engines, libraries, and languages </a:t>
            </a:r>
            <a:r>
              <a:rPr b="0" i="0" lang="en-US" sz="1500" u="none" cap="none" strike="noStrike">
                <a:solidFill>
                  <a:schemeClr val="dk1"/>
                </a:solidFill>
                <a:latin typeface="Calibri"/>
                <a:ea typeface="Calibri"/>
                <a:cs typeface="Calibri"/>
                <a:sym typeface="Calibri"/>
              </a:rPr>
              <a:t>you like to create your game.</a:t>
            </a:r>
            <a:endParaRPr/>
          </a:p>
          <a:p>
            <a:pPr indent="-228594" lvl="0" marL="228594" marR="0" rtl="0" algn="l">
              <a:spcBef>
                <a:spcPts val="0"/>
              </a:spcBef>
              <a:spcAft>
                <a:spcPts val="0"/>
              </a:spcAft>
              <a:buClr>
                <a:schemeClr val="dk1"/>
              </a:buClr>
              <a:buSzPts val="1100"/>
              <a:buFont typeface="Arial"/>
              <a:buChar char="•"/>
            </a:pPr>
            <a:r>
              <a:rPr b="0" i="0" lang="en-US" sz="1500" u="none" cap="none" strike="noStrike">
                <a:solidFill>
                  <a:schemeClr val="dk1"/>
                </a:solidFill>
                <a:latin typeface="Calibri"/>
                <a:ea typeface="Calibri"/>
                <a:cs typeface="Calibri"/>
                <a:sym typeface="Calibri"/>
              </a:rPr>
              <a:t>You’re free to start with </a:t>
            </a:r>
            <a:r>
              <a:rPr b="1" i="0" lang="en-US" sz="1500" u="none" cap="none" strike="noStrike">
                <a:solidFill>
                  <a:schemeClr val="dk1"/>
                </a:solidFill>
                <a:latin typeface="Calibri"/>
                <a:ea typeface="Calibri"/>
                <a:cs typeface="Calibri"/>
                <a:sym typeface="Calibri"/>
              </a:rPr>
              <a:t>any base-code </a:t>
            </a:r>
            <a:r>
              <a:rPr b="0" i="0" lang="en-US" sz="1500" u="none" cap="none" strike="noStrike">
                <a:solidFill>
                  <a:schemeClr val="dk1"/>
                </a:solidFill>
                <a:latin typeface="Calibri"/>
                <a:ea typeface="Calibri"/>
                <a:cs typeface="Calibri"/>
                <a:sym typeface="Calibri"/>
              </a:rPr>
              <a:t>you may have. </a:t>
            </a:r>
            <a:endParaRPr/>
          </a:p>
          <a:p>
            <a:pPr indent="-228594" lvl="0" marL="228594" marR="0" rtl="0" algn="l">
              <a:spcBef>
                <a:spcPts val="0"/>
              </a:spcBef>
              <a:spcAft>
                <a:spcPts val="0"/>
              </a:spcAft>
              <a:buClr>
                <a:schemeClr val="dk1"/>
              </a:buClr>
              <a:buSzPts val="1100"/>
              <a:buFont typeface="Arial"/>
              <a:buChar char="•"/>
            </a:pPr>
            <a:r>
              <a:rPr b="0" i="0" lang="en-US" sz="1500" u="none" cap="none" strike="noStrike">
                <a:solidFill>
                  <a:schemeClr val="dk1"/>
                </a:solidFill>
                <a:latin typeface="Calibri"/>
                <a:ea typeface="Calibri"/>
                <a:cs typeface="Calibri"/>
                <a:sym typeface="Calibri"/>
              </a:rPr>
              <a:t>You’re free to use 3rd party Artwork/Music/Audio assets, or assets you previously created, as long as you have the legal right to use them (Public Domain, things you licensed/created, etc). If you don’t have the right to use something, it is </a:t>
            </a:r>
            <a:r>
              <a:rPr b="1" i="0" lang="en-US" sz="1500" u="none" cap="none" strike="noStrike">
                <a:solidFill>
                  <a:schemeClr val="dk1"/>
                </a:solidFill>
                <a:latin typeface="Calibri"/>
                <a:ea typeface="Calibri"/>
                <a:cs typeface="Calibri"/>
                <a:sym typeface="Calibri"/>
              </a:rPr>
              <a:t>your </a:t>
            </a:r>
            <a:r>
              <a:rPr b="0" i="0" lang="en-US" sz="1500" u="none" cap="none" strike="noStrike">
                <a:solidFill>
                  <a:schemeClr val="dk1"/>
                </a:solidFill>
                <a:latin typeface="Calibri"/>
                <a:ea typeface="Calibri"/>
                <a:cs typeface="Calibri"/>
                <a:sym typeface="Calibri"/>
              </a:rPr>
              <a:t>responsibility.</a:t>
            </a:r>
            <a:endParaRPr/>
          </a:p>
          <a:p>
            <a:pPr indent="-228594" lvl="0" marL="228594" marR="0" rtl="0" algn="l">
              <a:spcBef>
                <a:spcPts val="0"/>
              </a:spcBef>
              <a:spcAft>
                <a:spcPts val="0"/>
              </a:spcAft>
              <a:buClr>
                <a:schemeClr val="dk1"/>
              </a:buClr>
              <a:buSzPts val="1100"/>
              <a:buFont typeface="Arial"/>
              <a:buChar char="•"/>
            </a:pPr>
            <a:r>
              <a:rPr b="0" i="0" lang="en-US" sz="1500" u="none" cap="none" strike="noStrike">
                <a:solidFill>
                  <a:schemeClr val="dk1"/>
                </a:solidFill>
                <a:latin typeface="Calibri"/>
                <a:ea typeface="Calibri"/>
                <a:cs typeface="Calibri"/>
                <a:sym typeface="Calibri"/>
              </a:rPr>
              <a:t>There’s no design experience necessary and no technical expertise either. Really, all that’s needed  is a willingness to set aside some time, a desire to collaborate, and let folks know.</a:t>
            </a:r>
            <a:endParaRPr/>
          </a:p>
          <a:p>
            <a:pPr indent="-228594" lvl="0" marL="228594" marR="0" rtl="0" algn="l">
              <a:spcBef>
                <a:spcPts val="0"/>
              </a:spcBef>
              <a:spcAft>
                <a:spcPts val="0"/>
              </a:spcAft>
              <a:buClr>
                <a:schemeClr val="dk1"/>
              </a:buClr>
              <a:buSzPts val="1100"/>
              <a:buFont typeface="Arial"/>
              <a:buChar char="•"/>
            </a:pPr>
            <a:r>
              <a:rPr b="0" i="0" lang="en-US" sz="1500" u="none" cap="none" strike="noStrike">
                <a:solidFill>
                  <a:schemeClr val="dk1"/>
                </a:solidFill>
                <a:latin typeface="Calibri"/>
                <a:ea typeface="Calibri"/>
                <a:cs typeface="Calibri"/>
                <a:sym typeface="Calibri"/>
              </a:rPr>
              <a:t>At the end of the Game Jam, you must submit a video of your game idea or </a:t>
            </a:r>
            <a:r>
              <a:rPr lang="en-US" sz="1500">
                <a:solidFill>
                  <a:schemeClr val="dk1"/>
                </a:solidFill>
                <a:latin typeface="Calibri"/>
                <a:ea typeface="Calibri"/>
                <a:cs typeface="Calibri"/>
                <a:sym typeface="Calibri"/>
              </a:rPr>
              <a:t>walkthrough</a:t>
            </a:r>
            <a:r>
              <a:rPr b="0" i="0" lang="en-US" sz="1500" u="none" cap="none" strike="noStrike">
                <a:solidFill>
                  <a:schemeClr val="dk1"/>
                </a:solidFill>
                <a:latin typeface="Calibri"/>
                <a:ea typeface="Calibri"/>
                <a:cs typeface="Calibri"/>
                <a:sym typeface="Calibri"/>
              </a:rPr>
              <a:t> of your actual playable game that is </a:t>
            </a:r>
            <a:r>
              <a:rPr b="1" i="0" lang="en-US" sz="1500" u="none" cap="none" strike="noStrike">
                <a:solidFill>
                  <a:schemeClr val="dk1"/>
                </a:solidFill>
                <a:latin typeface="Calibri"/>
                <a:ea typeface="Calibri"/>
                <a:cs typeface="Calibri"/>
                <a:sym typeface="Calibri"/>
              </a:rPr>
              <a:t>not longer than 5 min </a:t>
            </a:r>
            <a:r>
              <a:rPr b="0" i="0" lang="en-US" sz="1500" u="none" cap="none" strike="noStrike">
                <a:solidFill>
                  <a:schemeClr val="dk1"/>
                </a:solidFill>
                <a:latin typeface="Calibri"/>
                <a:ea typeface="Calibri"/>
                <a:cs typeface="Calibri"/>
                <a:sym typeface="Calibri"/>
              </a:rPr>
              <a:t>(refer to the submission and judging slide for more </a:t>
            </a:r>
            <a:r>
              <a:rPr lang="en-US" sz="1500">
                <a:solidFill>
                  <a:schemeClr val="dk1"/>
                </a:solidFill>
                <a:latin typeface="Calibri"/>
                <a:ea typeface="Calibri"/>
                <a:cs typeface="Calibri"/>
                <a:sym typeface="Calibri"/>
              </a:rPr>
              <a:t>details</a:t>
            </a:r>
            <a:r>
              <a:rPr b="0" i="0" lang="en-US" sz="1500" u="none" cap="none" strike="noStrike">
                <a:solidFill>
                  <a:schemeClr val="dk1"/>
                </a:solidFill>
                <a:latin typeface="Calibri"/>
                <a:ea typeface="Calibri"/>
                <a:cs typeface="Calibri"/>
                <a:sym typeface="Calibri"/>
              </a:rPr>
              <a:t>).</a:t>
            </a:r>
            <a:endParaRPr b="0" i="0" sz="1500" u="none" cap="none" strike="noStrike">
              <a:solidFill>
                <a:schemeClr val="dk1"/>
              </a:solidFill>
              <a:latin typeface="Calibri"/>
              <a:ea typeface="Calibri"/>
              <a:cs typeface="Calibri"/>
              <a:sym typeface="Calibri"/>
            </a:endParaRPr>
          </a:p>
          <a:p>
            <a:pPr indent="-228594" lvl="0" marL="228594" marR="0" rtl="0" algn="l">
              <a:spcBef>
                <a:spcPts val="0"/>
              </a:spcBef>
              <a:spcAft>
                <a:spcPts val="0"/>
              </a:spcAft>
              <a:buClr>
                <a:schemeClr val="dk1"/>
              </a:buClr>
              <a:buSzPts val="1100"/>
              <a:buFont typeface="Arial"/>
              <a:buChar char="•"/>
            </a:pPr>
            <a:r>
              <a:rPr b="1" i="0" lang="en-US" sz="1500" u="sng" cap="none" strike="noStrike">
                <a:solidFill>
                  <a:schemeClr val="dk1"/>
                </a:solidFill>
                <a:latin typeface="Calibri"/>
                <a:ea typeface="Calibri"/>
                <a:cs typeface="Calibri"/>
                <a:sym typeface="Calibri"/>
              </a:rPr>
              <a:t>Note:</a:t>
            </a:r>
            <a:r>
              <a:rPr b="0" i="0" lang="en-US" sz="1500" u="sng" cap="none" strike="noStrike">
                <a:solidFill>
                  <a:schemeClr val="dk1"/>
                </a:solidFill>
                <a:latin typeface="Calibri"/>
                <a:ea typeface="Calibri"/>
                <a:cs typeface="Calibri"/>
                <a:sym typeface="Calibri"/>
              </a:rPr>
              <a:t> </a:t>
            </a:r>
            <a:r>
              <a:rPr b="0" i="0" lang="en-US" sz="1500" u="none" cap="none" strike="noStrike">
                <a:solidFill>
                  <a:schemeClr val="dk1"/>
                </a:solidFill>
                <a:latin typeface="Calibri"/>
                <a:ea typeface="Calibri"/>
                <a:cs typeface="Calibri"/>
                <a:sym typeface="Calibri"/>
              </a:rPr>
              <a:t>This will be intense and fast-paced, so </a:t>
            </a:r>
            <a:r>
              <a:rPr b="0" i="1" lang="en-US" sz="1500" u="none" cap="none" strike="noStrike">
                <a:solidFill>
                  <a:schemeClr val="dk1"/>
                </a:solidFill>
                <a:latin typeface="Calibri"/>
                <a:ea typeface="Calibri"/>
                <a:cs typeface="Calibri"/>
                <a:sym typeface="Calibri"/>
              </a:rPr>
              <a:t>bugs</a:t>
            </a:r>
            <a:r>
              <a:rPr b="0" i="0" lang="en-US" sz="1500" u="none" cap="none" strike="noStrike">
                <a:solidFill>
                  <a:schemeClr val="dk1"/>
                </a:solidFill>
                <a:latin typeface="Calibri"/>
                <a:ea typeface="Calibri"/>
                <a:cs typeface="Calibri"/>
                <a:sym typeface="Calibri"/>
              </a:rPr>
              <a:t> and bumps in the road are expected. Focus on having fun!</a:t>
            </a:r>
            <a:endParaRPr/>
          </a:p>
          <a:p>
            <a:pPr indent="-158744" lvl="0" marL="228594" marR="0" rtl="0" algn="l">
              <a:spcBef>
                <a:spcPts val="0"/>
              </a:spcBef>
              <a:spcAft>
                <a:spcPts val="0"/>
              </a:spcAft>
              <a:buClr>
                <a:schemeClr val="dk1"/>
              </a:buClr>
              <a:buSzPts val="1100"/>
              <a:buFont typeface="Noto Sans Symbols"/>
              <a:buNone/>
            </a:pPr>
            <a:r>
              <a:t/>
            </a:r>
            <a:endParaRPr b="0" i="0" sz="1500" u="none" cap="none" strike="noStrike">
              <a:solidFill>
                <a:schemeClr val="dk1"/>
              </a:solidFill>
              <a:latin typeface="Calibri"/>
              <a:ea typeface="Calibri"/>
              <a:cs typeface="Calibri"/>
              <a:sym typeface="Calibri"/>
            </a:endParaRPr>
          </a:p>
        </p:txBody>
      </p:sp>
      <p:sp>
        <p:nvSpPr>
          <p:cNvPr id="106" name="Google Shape;106;p2"/>
          <p:cNvSpPr txBox="1"/>
          <p:nvPr/>
        </p:nvSpPr>
        <p:spPr>
          <a:xfrm>
            <a:off x="3561305" y="408968"/>
            <a:ext cx="8217039" cy="1631175"/>
          </a:xfrm>
          <a:prstGeom prst="rect">
            <a:avLst/>
          </a:prstGeom>
          <a:noFill/>
          <a:ln cap="flat" cmpd="sng" w="38100">
            <a:solidFill>
              <a:srgbClr val="7030A0"/>
            </a:solidFill>
            <a:prstDash val="solid"/>
            <a:round/>
            <a:headEnd len="sm" w="sm" type="none"/>
            <a:tailEnd len="sm" w="sm" type="none"/>
          </a:ln>
        </p:spPr>
        <p:txBody>
          <a:bodyPr anchorCtr="0" anchor="t" bIns="121900" lIns="121900" spcFirstLastPara="1" rIns="121900" wrap="square" tIns="121900">
            <a:spAutoFit/>
          </a:bodyPr>
          <a:lstStyle/>
          <a:p>
            <a:pPr indent="0" lvl="0" marL="0" marR="0" rtl="0" algn="l">
              <a:spcBef>
                <a:spcPts val="0"/>
              </a:spcBef>
              <a:spcAft>
                <a:spcPts val="0"/>
              </a:spcAft>
              <a:buNone/>
            </a:pPr>
            <a:r>
              <a:rPr b="0" i="0" lang="en-US" sz="1500" u="none" cap="none" strike="noStrike">
                <a:solidFill>
                  <a:schemeClr val="dk1"/>
                </a:solidFill>
                <a:latin typeface="Calibri"/>
                <a:ea typeface="Calibri"/>
                <a:cs typeface="Calibri"/>
                <a:sym typeface="Calibri"/>
              </a:rPr>
              <a:t>The KAUST Entrepreneurship Center  joins forces with Sandsoft to call upon the best talents through the Game Jam event. Participants will spend </a:t>
            </a:r>
            <a:r>
              <a:rPr b="1" i="0" lang="en-US" sz="1500" u="none" cap="none" strike="noStrike">
                <a:solidFill>
                  <a:schemeClr val="dk1"/>
                </a:solidFill>
                <a:latin typeface="Calibri"/>
                <a:ea typeface="Calibri"/>
                <a:cs typeface="Calibri"/>
                <a:sym typeface="Calibri"/>
              </a:rPr>
              <a:t>48 hour</a:t>
            </a:r>
            <a:r>
              <a:rPr b="0" i="0" lang="en-US" sz="1500" u="none" cap="none" strike="noStrike">
                <a:solidFill>
                  <a:schemeClr val="dk1"/>
                </a:solidFill>
                <a:latin typeface="Calibri"/>
                <a:ea typeface="Calibri"/>
                <a:cs typeface="Calibri"/>
                <a:sym typeface="Calibri"/>
              </a:rPr>
              <a:t>s creating games based on a secret theme. </a:t>
            </a:r>
            <a:endParaRPr/>
          </a:p>
          <a:p>
            <a:pPr indent="0" lvl="0" marL="0" marR="0" rtl="0" algn="l">
              <a:spcBef>
                <a:spcPts val="0"/>
              </a:spcBef>
              <a:spcAft>
                <a:spcPts val="0"/>
              </a:spcAft>
              <a:buNone/>
            </a:pPr>
            <a:r>
              <a:t/>
            </a:r>
            <a:endParaRPr b="0" i="0" sz="15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n-US" sz="1500" u="none" cap="none" strike="noStrike">
                <a:solidFill>
                  <a:schemeClr val="dk1"/>
                </a:solidFill>
                <a:latin typeface="Calibri"/>
                <a:ea typeface="Calibri"/>
                <a:cs typeface="Calibri"/>
                <a:sym typeface="Calibri"/>
              </a:rPr>
              <a:t>KAUSTxSandsoft Game Jam focuses on guiding talented participants to succeed in the games industry through innovation in science and technology relating to games. Mentors will be available throughout the event to support with guidance and solving game-related challenges.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33" name="Shape 333"/>
        <p:cNvGrpSpPr/>
        <p:nvPr/>
      </p:nvGrpSpPr>
      <p:grpSpPr>
        <a:xfrm>
          <a:off x="0" y="0"/>
          <a:ext cx="0" cy="0"/>
          <a:chOff x="0" y="0"/>
          <a:chExt cx="0" cy="0"/>
        </a:xfrm>
      </p:grpSpPr>
      <p:grpSp>
        <p:nvGrpSpPr>
          <p:cNvPr id="334" name="Google Shape;334;p27"/>
          <p:cNvGrpSpPr/>
          <p:nvPr/>
        </p:nvGrpSpPr>
        <p:grpSpPr>
          <a:xfrm>
            <a:off x="0" y="0"/>
            <a:ext cx="12192000" cy="6858000"/>
            <a:chOff x="0" y="0"/>
            <a:chExt cx="13831614" cy="6858000"/>
          </a:xfrm>
        </p:grpSpPr>
        <p:pic>
          <p:nvPicPr>
            <p:cNvPr descr="A screenshot of a computer&#10;&#10;Description automatically generated with medium confidence" id="335" name="Google Shape;335;p27"/>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336" name="Google Shape;336;p27"/>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337" name="Google Shape;337;p27"/>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a:p>
        </p:txBody>
      </p:sp>
      <p:sp>
        <p:nvSpPr>
          <p:cNvPr id="338" name="Google Shape;338;p27"/>
          <p:cNvSpPr txBox="1"/>
          <p:nvPr/>
        </p:nvSpPr>
        <p:spPr>
          <a:xfrm>
            <a:off x="492055" y="3246168"/>
            <a:ext cx="2305200" cy="365664"/>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FAQ</a:t>
            </a:r>
            <a:endParaRPr b="1" sz="2800">
              <a:solidFill>
                <a:schemeClr val="lt1"/>
              </a:solidFill>
              <a:latin typeface="Calibri"/>
              <a:ea typeface="Calibri"/>
              <a:cs typeface="Calibri"/>
              <a:sym typeface="Calibri"/>
            </a:endParaRPr>
          </a:p>
        </p:txBody>
      </p:sp>
      <p:grpSp>
        <p:nvGrpSpPr>
          <p:cNvPr id="339" name="Google Shape;339;p27"/>
          <p:cNvGrpSpPr/>
          <p:nvPr/>
        </p:nvGrpSpPr>
        <p:grpSpPr>
          <a:xfrm>
            <a:off x="3582955" y="88517"/>
            <a:ext cx="7749628" cy="1087544"/>
            <a:chOff x="1765371" y="3353780"/>
            <a:chExt cx="9588429" cy="1205083"/>
          </a:xfrm>
        </p:grpSpPr>
        <p:sp>
          <p:nvSpPr>
            <p:cNvPr id="340" name="Google Shape;340;p27"/>
            <p:cNvSpPr txBox="1"/>
            <p:nvPr/>
          </p:nvSpPr>
          <p:spPr>
            <a:xfrm>
              <a:off x="1765371" y="4047303"/>
              <a:ext cx="9588429" cy="511560"/>
            </a:xfrm>
            <a:prstGeom prst="rect">
              <a:avLst/>
            </a:prstGeom>
            <a:noFill/>
            <a:ln>
              <a:noFill/>
            </a:ln>
          </p:spPr>
          <p:txBody>
            <a:bodyPr anchorCtr="0" anchor="t" bIns="0" lIns="576000" spcFirstLastPara="1" rIns="0" wrap="square" tIns="0">
              <a:spAutoFit/>
            </a:bodyPr>
            <a:lstStyle/>
            <a:p>
              <a:pPr indent="0" lvl="0" marL="609585" marR="0" rtl="0" algn="l">
                <a:spcBef>
                  <a:spcPts val="0"/>
                </a:spcBef>
                <a:spcAft>
                  <a:spcPts val="0"/>
                </a:spcAft>
                <a:buNone/>
              </a:pPr>
              <a:r>
                <a:rPr lang="en-US" sz="1500">
                  <a:solidFill>
                    <a:schemeClr val="dk1"/>
                  </a:solidFill>
                  <a:latin typeface="Calibri"/>
                  <a:ea typeface="Calibri"/>
                  <a:cs typeface="Calibri"/>
                  <a:sym typeface="Calibri"/>
                </a:rPr>
                <a:t>A minimum is 2 people and there is no maximum limit on how many members a team can have.</a:t>
              </a:r>
              <a:endParaRPr/>
            </a:p>
          </p:txBody>
        </p:sp>
        <p:sp>
          <p:nvSpPr>
            <p:cNvPr id="341" name="Google Shape;341;p27"/>
            <p:cNvSpPr/>
            <p:nvPr/>
          </p:nvSpPr>
          <p:spPr>
            <a:xfrm>
              <a:off x="2227152" y="3353780"/>
              <a:ext cx="9126648" cy="609392"/>
            </a:xfrm>
            <a:prstGeom prst="roundRect">
              <a:avLst>
                <a:gd fmla="val 50000" name="adj"/>
              </a:avLst>
            </a:prstGeom>
            <a:solidFill>
              <a:srgbClr val="E69B37"/>
            </a:solidFill>
            <a:ln>
              <a:noFill/>
            </a:ln>
          </p:spPr>
          <p:txBody>
            <a:bodyPr anchorCtr="0" anchor="ctr" bIns="45700" lIns="480000" spcFirstLastPara="1" rIns="91425" wrap="square" tIns="45700">
              <a:noAutofit/>
            </a:bodyPr>
            <a:lstStyle/>
            <a:p>
              <a:pPr indent="0" lvl="0" marL="218647" marR="0" rtl="0" algn="l">
                <a:spcBef>
                  <a:spcPts val="0"/>
                </a:spcBef>
                <a:spcAft>
                  <a:spcPts val="0"/>
                </a:spcAft>
                <a:buNone/>
              </a:pPr>
              <a:r>
                <a:rPr b="1" lang="en-US" sz="1500">
                  <a:solidFill>
                    <a:schemeClr val="dk1"/>
                  </a:solidFill>
                  <a:latin typeface="Calibri"/>
                  <a:ea typeface="Calibri"/>
                  <a:cs typeface="Calibri"/>
                  <a:sym typeface="Calibri"/>
                </a:rPr>
                <a:t>How many team members are required in each group?</a:t>
              </a:r>
              <a:endParaRPr/>
            </a:p>
          </p:txBody>
        </p:sp>
        <p:sp>
          <p:nvSpPr>
            <p:cNvPr id="342" name="Google Shape;342;p27"/>
            <p:cNvSpPr/>
            <p:nvPr/>
          </p:nvSpPr>
          <p:spPr>
            <a:xfrm flipH="1" rot="10800000">
              <a:off x="2683173" y="3963171"/>
              <a:ext cx="464840" cy="112033"/>
            </a:xfrm>
            <a:prstGeom prst="triangle">
              <a:avLst>
                <a:gd fmla="val 50000" name="adj"/>
              </a:avLst>
            </a:prstGeom>
            <a:solidFill>
              <a:srgbClr val="E69B3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alibri"/>
                <a:ea typeface="Calibri"/>
                <a:cs typeface="Calibri"/>
                <a:sym typeface="Calibri"/>
              </a:endParaRPr>
            </a:p>
          </p:txBody>
        </p:sp>
      </p:grpSp>
      <p:grpSp>
        <p:nvGrpSpPr>
          <p:cNvPr id="343" name="Google Shape;343;p27"/>
          <p:cNvGrpSpPr/>
          <p:nvPr/>
        </p:nvGrpSpPr>
        <p:grpSpPr>
          <a:xfrm>
            <a:off x="3582954" y="1285572"/>
            <a:ext cx="7749628" cy="835394"/>
            <a:chOff x="1765371" y="3353780"/>
            <a:chExt cx="9588429" cy="925680"/>
          </a:xfrm>
        </p:grpSpPr>
        <p:sp>
          <p:nvSpPr>
            <p:cNvPr id="344" name="Google Shape;344;p27"/>
            <p:cNvSpPr txBox="1"/>
            <p:nvPr/>
          </p:nvSpPr>
          <p:spPr>
            <a:xfrm>
              <a:off x="1765371" y="4023681"/>
              <a:ext cx="9588429" cy="255779"/>
            </a:xfrm>
            <a:prstGeom prst="rect">
              <a:avLst/>
            </a:prstGeom>
            <a:noFill/>
            <a:ln>
              <a:noFill/>
            </a:ln>
          </p:spPr>
          <p:txBody>
            <a:bodyPr anchorCtr="0" anchor="t" bIns="0" lIns="576000" spcFirstLastPara="1" rIns="0" wrap="square" tIns="0">
              <a:spAutoFit/>
            </a:bodyPr>
            <a:lstStyle/>
            <a:p>
              <a:pPr indent="0" lvl="0" marL="609585" marR="0" rtl="0" algn="l">
                <a:spcBef>
                  <a:spcPts val="0"/>
                </a:spcBef>
                <a:spcAft>
                  <a:spcPts val="0"/>
                </a:spcAft>
                <a:buNone/>
              </a:pPr>
              <a:r>
                <a:rPr lang="en-US" sz="1500">
                  <a:solidFill>
                    <a:schemeClr val="dk1"/>
                  </a:solidFill>
                  <a:latin typeface="Calibri"/>
                  <a:ea typeface="Calibri"/>
                  <a:cs typeface="Calibri"/>
                  <a:sym typeface="Calibri"/>
                </a:rPr>
                <a:t>The theme will be revealed during the first day of the event (Nov 11th). Stay tuned!</a:t>
              </a:r>
              <a:endParaRPr/>
            </a:p>
          </p:txBody>
        </p:sp>
        <p:sp>
          <p:nvSpPr>
            <p:cNvPr id="345" name="Google Shape;345;p27"/>
            <p:cNvSpPr/>
            <p:nvPr/>
          </p:nvSpPr>
          <p:spPr>
            <a:xfrm>
              <a:off x="2227152" y="3353780"/>
              <a:ext cx="9126648" cy="609392"/>
            </a:xfrm>
            <a:prstGeom prst="roundRect">
              <a:avLst>
                <a:gd fmla="val 50000" name="adj"/>
              </a:avLst>
            </a:prstGeom>
            <a:solidFill>
              <a:srgbClr val="DDC241"/>
            </a:solidFill>
            <a:ln>
              <a:noFill/>
            </a:ln>
          </p:spPr>
          <p:txBody>
            <a:bodyPr anchorCtr="0" anchor="ctr" bIns="45700" lIns="480000" spcFirstLastPara="1" rIns="91425" wrap="square" tIns="45700">
              <a:noAutofit/>
            </a:bodyPr>
            <a:lstStyle/>
            <a:p>
              <a:pPr indent="0" lvl="0" marL="218647" marR="0" rtl="0" algn="l">
                <a:spcBef>
                  <a:spcPts val="0"/>
                </a:spcBef>
                <a:spcAft>
                  <a:spcPts val="0"/>
                </a:spcAft>
                <a:buNone/>
              </a:pPr>
              <a:r>
                <a:rPr b="1" lang="en-US" sz="1500">
                  <a:solidFill>
                    <a:schemeClr val="dk1"/>
                  </a:solidFill>
                  <a:latin typeface="Calibri"/>
                  <a:ea typeface="Calibri"/>
                  <a:cs typeface="Calibri"/>
                  <a:sym typeface="Calibri"/>
                </a:rPr>
                <a:t>What is the theme of the Game Jam?</a:t>
              </a:r>
              <a:endParaRPr/>
            </a:p>
          </p:txBody>
        </p:sp>
        <p:sp>
          <p:nvSpPr>
            <p:cNvPr id="346" name="Google Shape;346;p27"/>
            <p:cNvSpPr/>
            <p:nvPr/>
          </p:nvSpPr>
          <p:spPr>
            <a:xfrm flipH="1" rot="10800000">
              <a:off x="2683173" y="3963171"/>
              <a:ext cx="464840" cy="112033"/>
            </a:xfrm>
            <a:prstGeom prst="triangle">
              <a:avLst>
                <a:gd fmla="val 50000" name="adj"/>
              </a:avLst>
            </a:prstGeom>
            <a:solidFill>
              <a:srgbClr val="DDC24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alibri"/>
                <a:ea typeface="Calibri"/>
                <a:cs typeface="Calibri"/>
                <a:sym typeface="Calibri"/>
              </a:endParaRPr>
            </a:p>
          </p:txBody>
        </p:sp>
      </p:grpSp>
      <p:grpSp>
        <p:nvGrpSpPr>
          <p:cNvPr id="347" name="Google Shape;347;p27"/>
          <p:cNvGrpSpPr/>
          <p:nvPr/>
        </p:nvGrpSpPr>
        <p:grpSpPr>
          <a:xfrm>
            <a:off x="3582954" y="2458502"/>
            <a:ext cx="7749629" cy="1344112"/>
            <a:chOff x="1765369" y="3353780"/>
            <a:chExt cx="9588431" cy="1489378"/>
          </a:xfrm>
        </p:grpSpPr>
        <p:sp>
          <p:nvSpPr>
            <p:cNvPr id="348" name="Google Shape;348;p27"/>
            <p:cNvSpPr txBox="1"/>
            <p:nvPr/>
          </p:nvSpPr>
          <p:spPr>
            <a:xfrm>
              <a:off x="1765369" y="4075758"/>
              <a:ext cx="9588300" cy="767400"/>
            </a:xfrm>
            <a:prstGeom prst="rect">
              <a:avLst/>
            </a:prstGeom>
            <a:noFill/>
            <a:ln>
              <a:noFill/>
            </a:ln>
          </p:spPr>
          <p:txBody>
            <a:bodyPr anchorCtr="0" anchor="t" bIns="0" lIns="576000" spcFirstLastPara="1" rIns="0" wrap="square" tIns="0">
              <a:spAutoFit/>
            </a:bodyPr>
            <a:lstStyle/>
            <a:p>
              <a:pPr indent="0" lvl="0" marL="609585" marR="0" rtl="0" algn="l">
                <a:spcBef>
                  <a:spcPts val="0"/>
                </a:spcBef>
                <a:spcAft>
                  <a:spcPts val="0"/>
                </a:spcAft>
                <a:buNone/>
              </a:pPr>
              <a:r>
                <a:rPr lang="en-US" sz="1500">
                  <a:solidFill>
                    <a:schemeClr val="dk1"/>
                  </a:solidFill>
                  <a:latin typeface="Calibri"/>
                  <a:ea typeface="Calibri"/>
                  <a:cs typeface="Calibri"/>
                  <a:sym typeface="Calibri"/>
                </a:rPr>
                <a:t>The KAUSTxSandsoft Game Jam will host a variety of local and international speakers and mentors from the game making industry. Refer to pages 21-26 for a more in-depth look.</a:t>
              </a:r>
              <a:endParaRPr/>
            </a:p>
          </p:txBody>
        </p:sp>
        <p:sp>
          <p:nvSpPr>
            <p:cNvPr id="349" name="Google Shape;349;p27"/>
            <p:cNvSpPr/>
            <p:nvPr/>
          </p:nvSpPr>
          <p:spPr>
            <a:xfrm>
              <a:off x="2227152" y="3353780"/>
              <a:ext cx="9126648" cy="609392"/>
            </a:xfrm>
            <a:prstGeom prst="roundRect">
              <a:avLst>
                <a:gd fmla="val 50000" name="adj"/>
              </a:avLst>
            </a:prstGeom>
            <a:solidFill>
              <a:srgbClr val="A6BF68"/>
            </a:solidFill>
            <a:ln>
              <a:noFill/>
            </a:ln>
          </p:spPr>
          <p:txBody>
            <a:bodyPr anchorCtr="0" anchor="ctr" bIns="45700" lIns="480000" spcFirstLastPara="1" rIns="91425" wrap="square" tIns="45700">
              <a:noAutofit/>
            </a:bodyPr>
            <a:lstStyle/>
            <a:p>
              <a:pPr indent="0" lvl="0" marL="218647" marR="0" rtl="0" algn="l">
                <a:spcBef>
                  <a:spcPts val="0"/>
                </a:spcBef>
                <a:spcAft>
                  <a:spcPts val="0"/>
                </a:spcAft>
                <a:buNone/>
              </a:pPr>
              <a:r>
                <a:rPr b="1" lang="en-US" sz="1500">
                  <a:solidFill>
                    <a:schemeClr val="dk1"/>
                  </a:solidFill>
                  <a:latin typeface="Calibri"/>
                  <a:ea typeface="Calibri"/>
                  <a:cs typeface="Calibri"/>
                  <a:sym typeface="Calibri"/>
                </a:rPr>
                <a:t>Who are the mentors and speakers?</a:t>
              </a:r>
              <a:endParaRPr/>
            </a:p>
          </p:txBody>
        </p:sp>
        <p:sp>
          <p:nvSpPr>
            <p:cNvPr id="350" name="Google Shape;350;p27"/>
            <p:cNvSpPr/>
            <p:nvPr/>
          </p:nvSpPr>
          <p:spPr>
            <a:xfrm flipH="1" rot="10800000">
              <a:off x="2683173" y="3963171"/>
              <a:ext cx="464840" cy="112033"/>
            </a:xfrm>
            <a:prstGeom prst="triangle">
              <a:avLst>
                <a:gd fmla="val 50000" name="adj"/>
              </a:avLst>
            </a:prstGeom>
            <a:solidFill>
              <a:srgbClr val="A6BF6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alibri"/>
                <a:ea typeface="Calibri"/>
                <a:cs typeface="Calibri"/>
                <a:sym typeface="Calibri"/>
              </a:endParaRPr>
            </a:p>
          </p:txBody>
        </p:sp>
      </p:grpSp>
      <p:grpSp>
        <p:nvGrpSpPr>
          <p:cNvPr id="351" name="Google Shape;351;p27"/>
          <p:cNvGrpSpPr/>
          <p:nvPr/>
        </p:nvGrpSpPr>
        <p:grpSpPr>
          <a:xfrm>
            <a:off x="3582952" y="3924652"/>
            <a:ext cx="7749629" cy="1321247"/>
            <a:chOff x="1765369" y="3353781"/>
            <a:chExt cx="9588431" cy="1464043"/>
          </a:xfrm>
        </p:grpSpPr>
        <p:sp>
          <p:nvSpPr>
            <p:cNvPr id="352" name="Google Shape;352;p27"/>
            <p:cNvSpPr txBox="1"/>
            <p:nvPr/>
          </p:nvSpPr>
          <p:spPr>
            <a:xfrm>
              <a:off x="1765369" y="4050424"/>
              <a:ext cx="9588300" cy="767400"/>
            </a:xfrm>
            <a:prstGeom prst="rect">
              <a:avLst/>
            </a:prstGeom>
            <a:noFill/>
            <a:ln>
              <a:noFill/>
            </a:ln>
          </p:spPr>
          <p:txBody>
            <a:bodyPr anchorCtr="0" anchor="t" bIns="0" lIns="576000" spcFirstLastPara="1" rIns="0" wrap="square" tIns="0">
              <a:spAutoFit/>
            </a:bodyPr>
            <a:lstStyle/>
            <a:p>
              <a:pPr indent="0" lvl="0" marL="609585" marR="0" rtl="0" algn="l">
                <a:spcBef>
                  <a:spcPts val="0"/>
                </a:spcBef>
                <a:spcAft>
                  <a:spcPts val="0"/>
                </a:spcAft>
                <a:buNone/>
              </a:pPr>
              <a:r>
                <a:rPr lang="en-US" sz="1500">
                  <a:solidFill>
                    <a:schemeClr val="dk1"/>
                  </a:solidFill>
                  <a:latin typeface="Calibri"/>
                  <a:ea typeface="Calibri"/>
                  <a:cs typeface="Calibri"/>
                  <a:sym typeface="Calibri"/>
                </a:rPr>
                <a:t>There are 5 awards as follows in no particular order: </a:t>
              </a:r>
              <a:endParaRPr/>
            </a:p>
            <a:p>
              <a:pPr indent="0" lvl="0" marL="609585" marR="0" rtl="0" algn="l">
                <a:spcBef>
                  <a:spcPts val="0"/>
                </a:spcBef>
                <a:spcAft>
                  <a:spcPts val="0"/>
                </a:spcAft>
                <a:buNone/>
              </a:pPr>
              <a:r>
                <a:rPr lang="en-US" sz="1500">
                  <a:solidFill>
                    <a:schemeClr val="dk1"/>
                  </a:solidFill>
                  <a:latin typeface="Calibri"/>
                  <a:ea typeface="Calibri"/>
                  <a:cs typeface="Calibri"/>
                  <a:sym typeface="Calibri"/>
                </a:rPr>
                <a:t>Best of Jam, Best use of Theme, Excellence in Art, Excellence in Narrative, and Excellence in Audio.</a:t>
              </a:r>
              <a:endParaRPr/>
            </a:p>
          </p:txBody>
        </p:sp>
        <p:sp>
          <p:nvSpPr>
            <p:cNvPr id="353" name="Google Shape;353;p27"/>
            <p:cNvSpPr/>
            <p:nvPr/>
          </p:nvSpPr>
          <p:spPr>
            <a:xfrm>
              <a:off x="2227152" y="3353781"/>
              <a:ext cx="9126648" cy="609392"/>
            </a:xfrm>
            <a:prstGeom prst="roundRect">
              <a:avLst>
                <a:gd fmla="val 50000" name="adj"/>
              </a:avLst>
            </a:prstGeom>
            <a:solidFill>
              <a:srgbClr val="4DA4A1"/>
            </a:solidFill>
            <a:ln>
              <a:noFill/>
            </a:ln>
          </p:spPr>
          <p:txBody>
            <a:bodyPr anchorCtr="0" anchor="ctr" bIns="45700" lIns="480000" spcFirstLastPara="1" rIns="91425" wrap="square" tIns="45700">
              <a:noAutofit/>
            </a:bodyPr>
            <a:lstStyle/>
            <a:p>
              <a:pPr indent="0" lvl="0" marL="218647" marR="0" rtl="0" algn="l">
                <a:spcBef>
                  <a:spcPts val="0"/>
                </a:spcBef>
                <a:spcAft>
                  <a:spcPts val="0"/>
                </a:spcAft>
                <a:buNone/>
              </a:pPr>
              <a:r>
                <a:rPr b="1" lang="en-US" sz="1500">
                  <a:solidFill>
                    <a:schemeClr val="dk1"/>
                  </a:solidFill>
                  <a:latin typeface="Calibri"/>
                  <a:ea typeface="Calibri"/>
                  <a:cs typeface="Calibri"/>
                  <a:sym typeface="Calibri"/>
                </a:rPr>
                <a:t>How many teams will win?</a:t>
              </a:r>
              <a:endParaRPr/>
            </a:p>
          </p:txBody>
        </p:sp>
        <p:sp>
          <p:nvSpPr>
            <p:cNvPr id="354" name="Google Shape;354;p27"/>
            <p:cNvSpPr/>
            <p:nvPr/>
          </p:nvSpPr>
          <p:spPr>
            <a:xfrm flipH="1" rot="10800000">
              <a:off x="2683173" y="3963171"/>
              <a:ext cx="464840" cy="112033"/>
            </a:xfrm>
            <a:prstGeom prst="triangle">
              <a:avLst>
                <a:gd fmla="val 50000" name="adj"/>
              </a:avLst>
            </a:prstGeom>
            <a:solidFill>
              <a:srgbClr val="4DA4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alibri"/>
                <a:ea typeface="Calibri"/>
                <a:cs typeface="Calibri"/>
                <a:sym typeface="Calibri"/>
              </a:endParaRPr>
            </a:p>
          </p:txBody>
        </p:sp>
      </p:grpSp>
      <p:grpSp>
        <p:nvGrpSpPr>
          <p:cNvPr id="355" name="Google Shape;355;p27"/>
          <p:cNvGrpSpPr/>
          <p:nvPr/>
        </p:nvGrpSpPr>
        <p:grpSpPr>
          <a:xfrm>
            <a:off x="3582952" y="5370751"/>
            <a:ext cx="7749629" cy="1318432"/>
            <a:chOff x="1765369" y="3353780"/>
            <a:chExt cx="9588431" cy="1460923"/>
          </a:xfrm>
        </p:grpSpPr>
        <p:sp>
          <p:nvSpPr>
            <p:cNvPr id="356" name="Google Shape;356;p27"/>
            <p:cNvSpPr txBox="1"/>
            <p:nvPr/>
          </p:nvSpPr>
          <p:spPr>
            <a:xfrm>
              <a:off x="1765369" y="4047303"/>
              <a:ext cx="9588300" cy="767400"/>
            </a:xfrm>
            <a:prstGeom prst="rect">
              <a:avLst/>
            </a:prstGeom>
            <a:noFill/>
            <a:ln>
              <a:noFill/>
            </a:ln>
          </p:spPr>
          <p:txBody>
            <a:bodyPr anchorCtr="0" anchor="t" bIns="0" lIns="576000" spcFirstLastPara="1" rIns="0" wrap="square" tIns="0">
              <a:spAutoFit/>
            </a:bodyPr>
            <a:lstStyle/>
            <a:p>
              <a:pPr indent="0" lvl="0" marL="609585" marR="0" rtl="0" algn="l">
                <a:spcBef>
                  <a:spcPts val="0"/>
                </a:spcBef>
                <a:spcAft>
                  <a:spcPts val="0"/>
                </a:spcAft>
                <a:buNone/>
              </a:pPr>
              <a:r>
                <a:rPr lang="en-US" sz="1500">
                  <a:solidFill>
                    <a:schemeClr val="dk1"/>
                  </a:solidFill>
                  <a:latin typeface="Calibri"/>
                  <a:ea typeface="Calibri"/>
                  <a:cs typeface="Calibri"/>
                  <a:sym typeface="Calibri"/>
                </a:rPr>
                <a:t>Submissions are all on the </a:t>
              </a:r>
              <a:r>
                <a:rPr lang="en-US" sz="1500" u="sng">
                  <a:solidFill>
                    <a:srgbClr val="4DA4A1"/>
                  </a:solidFill>
                  <a:latin typeface="Calibri"/>
                  <a:ea typeface="Calibri"/>
                  <a:cs typeface="Calibri"/>
                  <a:sym typeface="Calibri"/>
                  <a:hlinkClick r:id="rId4">
                    <a:extLst>
                      <a:ext uri="{A12FA001-AC4F-418D-AE19-62706E023703}">
                        <ahyp:hlinkClr val="tx"/>
                      </a:ext>
                    </a:extLst>
                  </a:hlinkClick>
                </a:rPr>
                <a:t>Itch.io platform</a:t>
              </a:r>
              <a:endParaRPr sz="1500">
                <a:solidFill>
                  <a:srgbClr val="4DA4A1"/>
                </a:solidFill>
                <a:latin typeface="Calibri"/>
                <a:ea typeface="Calibri"/>
                <a:cs typeface="Calibri"/>
                <a:sym typeface="Calibri"/>
              </a:endParaRPr>
            </a:p>
            <a:p>
              <a:pPr indent="0" lvl="0" marL="609585" marR="0" rtl="0" algn="l">
                <a:spcBef>
                  <a:spcPts val="0"/>
                </a:spcBef>
                <a:spcAft>
                  <a:spcPts val="0"/>
                </a:spcAft>
                <a:buNone/>
              </a:pPr>
              <a:r>
                <a:rPr b="1" lang="en-US" sz="1500">
                  <a:solidFill>
                    <a:schemeClr val="dk1"/>
                  </a:solidFill>
                  <a:latin typeface="Calibri"/>
                  <a:ea typeface="Calibri"/>
                  <a:cs typeface="Calibri"/>
                  <a:sym typeface="Calibri"/>
                </a:rPr>
                <a:t>Submission steps:</a:t>
              </a:r>
              <a:r>
                <a:rPr lang="en-US" sz="1500">
                  <a:solidFill>
                    <a:schemeClr val="dk1"/>
                  </a:solidFill>
                  <a:latin typeface="Calibri"/>
                  <a:ea typeface="Calibri"/>
                  <a:cs typeface="Calibri"/>
                  <a:sym typeface="Calibri"/>
                </a:rPr>
                <a:t> </a:t>
              </a:r>
              <a:r>
                <a:rPr lang="en-US" sz="1500">
                  <a:solidFill>
                    <a:schemeClr val="dk1"/>
                  </a:solidFill>
                  <a:highlight>
                    <a:srgbClr val="FFFFFF"/>
                  </a:highlight>
                  <a:latin typeface="Calibri"/>
                  <a:ea typeface="Calibri"/>
                  <a:cs typeface="Calibri"/>
                  <a:sym typeface="Calibri"/>
                </a:rPr>
                <a:t>Register on itch &gt; upload your game to your profile &gt; open the KAUSTxSandsoft Game Jam page and submit your game.</a:t>
              </a:r>
              <a:r>
                <a:rPr lang="en-US" sz="1500">
                  <a:solidFill>
                    <a:schemeClr val="dk1"/>
                  </a:solidFill>
                  <a:latin typeface="Calibri"/>
                  <a:ea typeface="Calibri"/>
                  <a:cs typeface="Calibri"/>
                  <a:sym typeface="Calibri"/>
                </a:rPr>
                <a:t> </a:t>
              </a:r>
              <a:endParaRPr b="1" sz="1500">
                <a:solidFill>
                  <a:schemeClr val="dk1"/>
                </a:solidFill>
                <a:latin typeface="Calibri"/>
                <a:ea typeface="Calibri"/>
                <a:cs typeface="Calibri"/>
                <a:sym typeface="Calibri"/>
              </a:endParaRPr>
            </a:p>
          </p:txBody>
        </p:sp>
        <p:sp>
          <p:nvSpPr>
            <p:cNvPr id="357" name="Google Shape;357;p27"/>
            <p:cNvSpPr/>
            <p:nvPr/>
          </p:nvSpPr>
          <p:spPr>
            <a:xfrm>
              <a:off x="2227152" y="3353780"/>
              <a:ext cx="9126648" cy="609392"/>
            </a:xfrm>
            <a:prstGeom prst="roundRect">
              <a:avLst>
                <a:gd fmla="val 50000" name="adj"/>
              </a:avLst>
            </a:prstGeom>
            <a:solidFill>
              <a:srgbClr val="A7A3FF"/>
            </a:solidFill>
            <a:ln>
              <a:noFill/>
            </a:ln>
          </p:spPr>
          <p:txBody>
            <a:bodyPr anchorCtr="0" anchor="ctr" bIns="45700" lIns="480000" spcFirstLastPara="1" rIns="91425" wrap="square" tIns="45700">
              <a:noAutofit/>
            </a:bodyPr>
            <a:lstStyle/>
            <a:p>
              <a:pPr indent="0" lvl="0" marL="609585" marR="0" rtl="0" algn="l">
                <a:spcBef>
                  <a:spcPts val="0"/>
                </a:spcBef>
                <a:spcAft>
                  <a:spcPts val="0"/>
                </a:spcAft>
                <a:buNone/>
              </a:pPr>
              <a:r>
                <a:rPr b="1" lang="en-US" sz="1500">
                  <a:solidFill>
                    <a:schemeClr val="dk1"/>
                  </a:solidFill>
                  <a:latin typeface="Calibri"/>
                  <a:ea typeface="Calibri"/>
                  <a:cs typeface="Calibri"/>
                  <a:sym typeface="Calibri"/>
                </a:rPr>
                <a:t>How do I submit my game?</a:t>
              </a:r>
              <a:endParaRPr/>
            </a:p>
          </p:txBody>
        </p:sp>
        <p:sp>
          <p:nvSpPr>
            <p:cNvPr id="358" name="Google Shape;358;p27"/>
            <p:cNvSpPr/>
            <p:nvPr/>
          </p:nvSpPr>
          <p:spPr>
            <a:xfrm flipH="1" rot="10800000">
              <a:off x="2683173" y="3963171"/>
              <a:ext cx="464840" cy="112033"/>
            </a:xfrm>
            <a:prstGeom prst="triangle">
              <a:avLst>
                <a:gd fmla="val 50000" name="adj"/>
              </a:avLst>
            </a:prstGeom>
            <a:solidFill>
              <a:srgbClr val="A7A3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62" name="Shape 362"/>
        <p:cNvGrpSpPr/>
        <p:nvPr/>
      </p:nvGrpSpPr>
      <p:grpSpPr>
        <a:xfrm>
          <a:off x="0" y="0"/>
          <a:ext cx="0" cy="0"/>
          <a:chOff x="0" y="0"/>
          <a:chExt cx="0" cy="0"/>
        </a:xfrm>
      </p:grpSpPr>
      <p:grpSp>
        <p:nvGrpSpPr>
          <p:cNvPr id="363" name="Google Shape;363;p13"/>
          <p:cNvGrpSpPr/>
          <p:nvPr/>
        </p:nvGrpSpPr>
        <p:grpSpPr>
          <a:xfrm>
            <a:off x="0" y="0"/>
            <a:ext cx="12192000" cy="6858000"/>
            <a:chOff x="0" y="0"/>
            <a:chExt cx="13831614" cy="6858000"/>
          </a:xfrm>
        </p:grpSpPr>
        <p:pic>
          <p:nvPicPr>
            <p:cNvPr descr="A screenshot of a computer&#10;&#10;Description automatically generated with medium confidence" id="364" name="Google Shape;364;p13"/>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365" name="Google Shape;365;p13"/>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366" name="Google Shape;366;p13"/>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367" name="Google Shape;367;p13"/>
          <p:cNvSpPr txBox="1"/>
          <p:nvPr/>
        </p:nvSpPr>
        <p:spPr>
          <a:xfrm>
            <a:off x="321240" y="646324"/>
            <a:ext cx="2305200" cy="417020"/>
          </a:xfrm>
          <a:prstGeom prst="rect">
            <a:avLst/>
          </a:prstGeom>
          <a:noFill/>
          <a:ln>
            <a:noFill/>
          </a:ln>
        </p:spPr>
        <p:txBody>
          <a:bodyPr anchorCtr="0" anchor="t" bIns="0" lIns="0" spcFirstLastPara="1" rIns="0" wrap="square" tIns="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Speakers </a:t>
            </a:r>
            <a:endParaRPr/>
          </a:p>
          <a:p>
            <a:pPr indent="0" lvl="0" marL="0" marR="0" rtl="0" algn="ctr">
              <a:lnSpc>
                <a:spcPct val="90000"/>
              </a:lnSpc>
              <a:spcBef>
                <a:spcPts val="0"/>
              </a:spcBef>
              <a:spcAft>
                <a:spcPts val="0"/>
              </a:spcAft>
              <a:buClr>
                <a:schemeClr val="dk1"/>
              </a:buClr>
              <a:buSzPts val="2800"/>
              <a:buFont typeface="Calibri"/>
              <a:buNone/>
            </a:pPr>
            <a:r>
              <a:t/>
            </a:r>
            <a:endParaRPr b="1" sz="2800">
              <a:solidFill>
                <a:schemeClr val="lt1"/>
              </a:solidFill>
              <a:latin typeface="Calibri"/>
              <a:ea typeface="Calibri"/>
              <a:cs typeface="Calibri"/>
              <a:sym typeface="Calibri"/>
            </a:endParaRPr>
          </a:p>
        </p:txBody>
      </p:sp>
      <p:sp>
        <p:nvSpPr>
          <p:cNvPr id="368" name="Google Shape;368;p13"/>
          <p:cNvSpPr/>
          <p:nvPr/>
        </p:nvSpPr>
        <p:spPr>
          <a:xfrm>
            <a:off x="325134" y="1047912"/>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369" name="Google Shape;369;p13"/>
          <p:cNvCxnSpPr/>
          <p:nvPr/>
        </p:nvCxnSpPr>
        <p:spPr>
          <a:xfrm>
            <a:off x="2776715" y="2263706"/>
            <a:ext cx="704919" cy="9997"/>
          </a:xfrm>
          <a:prstGeom prst="straightConnector1">
            <a:avLst/>
          </a:prstGeom>
          <a:noFill/>
          <a:ln cap="rnd" cmpd="sng" w="12700">
            <a:solidFill>
              <a:srgbClr val="3F3F3F"/>
            </a:solidFill>
            <a:prstDash val="dash"/>
            <a:round/>
            <a:headEnd len="sm" w="sm" type="none"/>
            <a:tailEnd len="sm" w="sm" type="none"/>
          </a:ln>
        </p:spPr>
      </p:cxnSp>
      <p:sp>
        <p:nvSpPr>
          <p:cNvPr id="370" name="Google Shape;370;p13"/>
          <p:cNvSpPr/>
          <p:nvPr/>
        </p:nvSpPr>
        <p:spPr>
          <a:xfrm>
            <a:off x="4524956" y="1188558"/>
            <a:ext cx="6527235" cy="4001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000">
                <a:solidFill>
                  <a:schemeClr val="dk1"/>
                </a:solidFill>
                <a:latin typeface="Calibri"/>
                <a:ea typeface="Calibri"/>
                <a:cs typeface="Calibri"/>
                <a:sym typeface="Calibri"/>
              </a:rPr>
              <a:t>Abdulrahman Aljiffry</a:t>
            </a:r>
            <a:r>
              <a:rPr lang="en-US" sz="2000">
                <a:solidFill>
                  <a:schemeClr val="dk1"/>
                </a:solidFill>
                <a:latin typeface="Calibri"/>
                <a:ea typeface="Calibri"/>
                <a:cs typeface="Calibri"/>
                <a:sym typeface="Calibri"/>
              </a:rPr>
              <a:t>, Accelerator Manager, KAUST</a:t>
            </a:r>
            <a:endParaRPr b="1" sz="2000">
              <a:solidFill>
                <a:schemeClr val="lt1"/>
              </a:solidFill>
              <a:latin typeface="Calibri"/>
              <a:ea typeface="Calibri"/>
              <a:cs typeface="Calibri"/>
              <a:sym typeface="Calibri"/>
            </a:endParaRPr>
          </a:p>
        </p:txBody>
      </p:sp>
      <p:sp>
        <p:nvSpPr>
          <p:cNvPr id="371" name="Google Shape;371;p13"/>
          <p:cNvSpPr/>
          <p:nvPr/>
        </p:nvSpPr>
        <p:spPr>
          <a:xfrm flipH="1">
            <a:off x="3448484" y="3458994"/>
            <a:ext cx="8680181" cy="3321780"/>
          </a:xfrm>
          <a:prstGeom prst="round2DiagRect">
            <a:avLst>
              <a:gd fmla="val 8693" name="adj1"/>
              <a:gd fmla="val 0" name="adj2"/>
            </a:avLst>
          </a:prstGeom>
          <a:noFill/>
          <a:ln cap="flat" cmpd="sng" w="38100">
            <a:solidFill>
              <a:srgbClr val="4DA4A1"/>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David Bergantino </a:t>
            </a:r>
            <a:r>
              <a:rPr lang="en-US" sz="1200">
                <a:solidFill>
                  <a:schemeClr val="dk1"/>
                </a:solidFill>
                <a:latin typeface="Calibri"/>
                <a:ea typeface="Calibri"/>
                <a:cs typeface="Calibri"/>
                <a:sym typeface="Calibri"/>
              </a:rPr>
              <a:t>is an award-winning, multi-platform content creator with over 30 years of experience working with the top studios, publishers and talent in both traditional and interactive entertainment. He’s served as VP of Premium Games Production at Nickelodeon, VP of Creative for THQ’s Kids &amp; Family division and was a producer for Disney Interactive, Jim Henson Interactive, the BBC, Spin Master, Wildbrain, Cabinet Entertainment and Discovery Kids, among others.</a:t>
            </a:r>
            <a:br>
              <a:rPr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His console games have sold over 20M units across all platforms, with 10 titles selling over 1M units each, generating over $500M in revenue.</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He has written 11 published novels, dozens of video games, and even wrote the story and script for the original Mummy theme park ride at Universal Studios Florida, among other projects.</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Author Dustin MacNeil devoted an entire chapter of his book, Slash of the Titans, to David and his contribution to the development of the film Freddy vs. Jason and he will soon appear in the upcoming documentary feature And Also a Major Motion Picture.</a:t>
            </a:r>
            <a:br>
              <a:rPr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He is currently working on a diverse slate of projects, including writing for Techland’s Dying Light 2, Evil Lands for Rage Quit Games, an untitled game for NetEase, for which he also created the storyworld, and two games for ByteDance. His latest indie horror game, Re:Turn – One Way Trip, which he wrote, co-produced and co-designed is currently available on Switch, Xbox and Playstation.</a:t>
            </a:r>
            <a:endParaRPr/>
          </a:p>
          <a:p>
            <a:pPr indent="0" lvl="0" marL="0" marR="0" rtl="0" algn="l">
              <a:spcBef>
                <a:spcPts val="0"/>
              </a:spcBef>
              <a:spcAft>
                <a:spcPts val="0"/>
              </a:spcAft>
              <a:buNone/>
            </a:pPr>
            <a:br>
              <a:rPr lang="en-US" sz="1200">
                <a:solidFill>
                  <a:schemeClr val="lt1"/>
                </a:solidFill>
                <a:latin typeface="Calibri"/>
                <a:ea typeface="Calibri"/>
                <a:cs typeface="Calibri"/>
                <a:sym typeface="Calibri"/>
              </a:rPr>
            </a:br>
            <a:br>
              <a:rPr lang="en-US" sz="1200">
                <a:solidFill>
                  <a:schemeClr val="dk1"/>
                </a:solidFill>
                <a:latin typeface="Calibri"/>
                <a:ea typeface="Calibri"/>
                <a:cs typeface="Calibri"/>
                <a:sym typeface="Calibri"/>
              </a:rPr>
            </a:br>
            <a:br>
              <a:rPr lang="en-US" sz="2133">
                <a:solidFill>
                  <a:schemeClr val="dk1"/>
                </a:solidFill>
                <a:latin typeface="Calibri"/>
                <a:ea typeface="Calibri"/>
                <a:cs typeface="Calibri"/>
                <a:sym typeface="Calibri"/>
              </a:rPr>
            </a:br>
            <a:endParaRPr sz="2133">
              <a:solidFill>
                <a:schemeClr val="dk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Montserrat Medium"/>
              <a:ea typeface="Montserrat Medium"/>
              <a:cs typeface="Montserrat Medium"/>
              <a:sym typeface="Montserrat Medium"/>
            </a:endParaRPr>
          </a:p>
        </p:txBody>
      </p:sp>
      <p:sp>
        <p:nvSpPr>
          <p:cNvPr id="372" name="Google Shape;372;p13"/>
          <p:cNvSpPr/>
          <p:nvPr/>
        </p:nvSpPr>
        <p:spPr>
          <a:xfrm>
            <a:off x="325134" y="4055220"/>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373" name="Google Shape;373;p13"/>
          <p:cNvCxnSpPr/>
          <p:nvPr/>
        </p:nvCxnSpPr>
        <p:spPr>
          <a:xfrm>
            <a:off x="2776715" y="5271014"/>
            <a:ext cx="704919" cy="9997"/>
          </a:xfrm>
          <a:prstGeom prst="straightConnector1">
            <a:avLst/>
          </a:prstGeom>
          <a:noFill/>
          <a:ln cap="rnd" cmpd="sng" w="12700">
            <a:solidFill>
              <a:srgbClr val="3F3F3F"/>
            </a:solidFill>
            <a:prstDash val="dash"/>
            <a:round/>
            <a:headEnd len="sm" w="sm" type="none"/>
            <a:tailEnd len="sm" w="sm" type="none"/>
          </a:ln>
        </p:spPr>
      </p:cxnSp>
      <p:pic>
        <p:nvPicPr>
          <p:cNvPr descr="A person with the arms crossed&#10;&#10;Description automatically generated with medium confidence" id="374" name="Google Shape;374;p13"/>
          <p:cNvPicPr preferRelativeResize="0"/>
          <p:nvPr/>
        </p:nvPicPr>
        <p:blipFill rotWithShape="1">
          <a:blip r:embed="rId4">
            <a:alphaModFix/>
          </a:blip>
          <a:srcRect b="26040" l="12390" r="10194" t="0"/>
          <a:stretch/>
        </p:blipFill>
        <p:spPr>
          <a:xfrm>
            <a:off x="325133" y="1044640"/>
            <a:ext cx="2451583" cy="2451581"/>
          </a:xfrm>
          <a:prstGeom prst="ellipse">
            <a:avLst/>
          </a:prstGeom>
          <a:noFill/>
          <a:ln>
            <a:noFill/>
          </a:ln>
        </p:spPr>
      </p:pic>
      <p:pic>
        <p:nvPicPr>
          <p:cNvPr id="375" name="Google Shape;375;p13"/>
          <p:cNvPicPr preferRelativeResize="0"/>
          <p:nvPr/>
        </p:nvPicPr>
        <p:blipFill rotWithShape="1">
          <a:blip r:embed="rId5">
            <a:alphaModFix/>
          </a:blip>
          <a:srcRect b="0" l="0" r="0" t="0"/>
          <a:stretch/>
        </p:blipFill>
        <p:spPr>
          <a:xfrm>
            <a:off x="322003" y="4058837"/>
            <a:ext cx="2451581" cy="2447964"/>
          </a:xfrm>
          <a:prstGeom prst="ellipse">
            <a:avLst/>
          </a:prstGeom>
          <a:noFill/>
          <a:ln>
            <a:noFill/>
          </a:ln>
        </p:spPr>
      </p:pic>
      <p:sp>
        <p:nvSpPr>
          <p:cNvPr id="376" name="Google Shape;376;p13"/>
          <p:cNvSpPr/>
          <p:nvPr/>
        </p:nvSpPr>
        <p:spPr>
          <a:xfrm flipH="1">
            <a:off x="3448467" y="1044639"/>
            <a:ext cx="8680200" cy="2180700"/>
          </a:xfrm>
          <a:prstGeom prst="round2DiagRect">
            <a:avLst>
              <a:gd fmla="val 8693" name="adj1"/>
              <a:gd fmla="val 0" name="adj2"/>
            </a:avLst>
          </a:prstGeom>
          <a:noFill/>
          <a:ln cap="flat" cmpd="sng" w="38100">
            <a:solidFill>
              <a:srgbClr val="4DA4A1"/>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t/>
            </a:r>
            <a:endParaRPr b="1" sz="1200">
              <a:solidFill>
                <a:schemeClr val="dk1"/>
              </a:solidFill>
              <a:latin typeface="Calibri"/>
              <a:ea typeface="Calibri"/>
              <a:cs typeface="Calibri"/>
              <a:sym typeface="Calibri"/>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Abdulrahman is a founding member of the KAUST Entrepreneurship Center where he has delivered training and mentorship programs for a variety of major events and startup conferences in the Kingdom including, Misk Global Forum, MIT Pan-Arab Enterprise Forum and Arabnet. Additionally, Abdulrahman is a board member in Oqal which is the leading angel investor network in the region.</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Abdulrahman Co-leads the TAQADAM University Startups Accelerator and supports a diverse portfolio of early technology start-ups ranging from </a:t>
            </a:r>
            <a:r>
              <a:rPr lang="en-US" sz="1200">
                <a:solidFill>
                  <a:schemeClr val="dk1"/>
                </a:solidFill>
                <a:latin typeface="Calibri"/>
                <a:ea typeface="Calibri"/>
                <a:cs typeface="Calibri"/>
                <a:sym typeface="Calibri"/>
              </a:rPr>
              <a:t>cleantech</a:t>
            </a:r>
            <a:r>
              <a:rPr lang="en-US" sz="1200">
                <a:solidFill>
                  <a:schemeClr val="dk1"/>
                </a:solidFill>
                <a:latin typeface="Calibri"/>
                <a:ea typeface="Calibri"/>
                <a:cs typeface="Calibri"/>
                <a:sym typeface="Calibri"/>
              </a:rPr>
              <a:t> to education to social enterprise. In addition, he has advised driven teams from Saudi ARAMCO, SABIC and Islamic Development Bank among many others.</a:t>
            </a:r>
            <a:endParaRPr/>
          </a:p>
          <a:p>
            <a:pPr indent="0" lvl="0" marL="0" marR="0" rtl="0" algn="l">
              <a:spcBef>
                <a:spcPts val="0"/>
              </a:spcBef>
              <a:spcAft>
                <a:spcPts val="0"/>
              </a:spcAft>
              <a:buNone/>
            </a:pPr>
            <a:br>
              <a:rPr lang="en-US" sz="1200">
                <a:solidFill>
                  <a:schemeClr val="dk1"/>
                </a:solidFill>
                <a:latin typeface="Calibri"/>
                <a:ea typeface="Calibri"/>
                <a:cs typeface="Calibri"/>
                <a:sym typeface="Calibri"/>
              </a:rPr>
            </a:br>
            <a:br>
              <a:rPr lang="en-US" sz="1200">
                <a:solidFill>
                  <a:schemeClr val="dk1"/>
                </a:solidFill>
                <a:latin typeface="Calibri"/>
                <a:ea typeface="Calibri"/>
                <a:cs typeface="Calibri"/>
                <a:sym typeface="Calibri"/>
              </a:rPr>
            </a:br>
            <a:endParaRPr sz="1200">
              <a:solidFill>
                <a:schemeClr val="dk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Montserrat Medium"/>
              <a:ea typeface="Montserrat Medium"/>
              <a:cs typeface="Montserrat Medium"/>
              <a:sym typeface="Montserrat Medium"/>
            </a:endParaRPr>
          </a:p>
        </p:txBody>
      </p:sp>
      <p:sp>
        <p:nvSpPr>
          <p:cNvPr id="377" name="Google Shape;377;p13"/>
          <p:cNvSpPr/>
          <p:nvPr/>
        </p:nvSpPr>
        <p:spPr>
          <a:xfrm>
            <a:off x="4627226" y="3496221"/>
            <a:ext cx="632269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David Bergantino</a:t>
            </a:r>
            <a:r>
              <a:rPr lang="en-US" sz="2000">
                <a:solidFill>
                  <a:schemeClr val="dk1"/>
                </a:solidFill>
                <a:latin typeface="Calibri"/>
                <a:ea typeface="Calibri"/>
                <a:cs typeface="Calibri"/>
                <a:sym typeface="Calibri"/>
              </a:rPr>
              <a:t>, Multi-Platform Content Creator, NetEase</a:t>
            </a:r>
            <a:endParaRPr sz="2000">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81" name="Shape 381"/>
        <p:cNvGrpSpPr/>
        <p:nvPr/>
      </p:nvGrpSpPr>
      <p:grpSpPr>
        <a:xfrm>
          <a:off x="0" y="0"/>
          <a:ext cx="0" cy="0"/>
          <a:chOff x="0" y="0"/>
          <a:chExt cx="0" cy="0"/>
        </a:xfrm>
      </p:grpSpPr>
      <p:grpSp>
        <p:nvGrpSpPr>
          <p:cNvPr id="382" name="Google Shape;382;p14"/>
          <p:cNvGrpSpPr/>
          <p:nvPr/>
        </p:nvGrpSpPr>
        <p:grpSpPr>
          <a:xfrm>
            <a:off x="0" y="0"/>
            <a:ext cx="12192000" cy="6858000"/>
            <a:chOff x="0" y="0"/>
            <a:chExt cx="13831614" cy="6858000"/>
          </a:xfrm>
        </p:grpSpPr>
        <p:pic>
          <p:nvPicPr>
            <p:cNvPr descr="A screenshot of a computer&#10;&#10;Description automatically generated with medium confidence" id="383" name="Google Shape;383;p14"/>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384" name="Google Shape;384;p14"/>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385" name="Google Shape;385;p14"/>
          <p:cNvSpPr txBox="1"/>
          <p:nvPr/>
        </p:nvSpPr>
        <p:spPr>
          <a:xfrm>
            <a:off x="321240" y="646324"/>
            <a:ext cx="2305200" cy="417020"/>
          </a:xfrm>
          <a:prstGeom prst="rect">
            <a:avLst/>
          </a:prstGeom>
          <a:noFill/>
          <a:ln>
            <a:noFill/>
          </a:ln>
        </p:spPr>
        <p:txBody>
          <a:bodyPr anchorCtr="0" anchor="t" bIns="0" lIns="0" spcFirstLastPara="1" rIns="0" wrap="square" tIns="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Speakers </a:t>
            </a:r>
            <a:endParaRPr/>
          </a:p>
          <a:p>
            <a:pPr indent="0" lvl="0" marL="0" marR="0" rtl="0" algn="ctr">
              <a:lnSpc>
                <a:spcPct val="90000"/>
              </a:lnSpc>
              <a:spcBef>
                <a:spcPts val="0"/>
              </a:spcBef>
              <a:spcAft>
                <a:spcPts val="0"/>
              </a:spcAft>
              <a:buClr>
                <a:schemeClr val="dk1"/>
              </a:buClr>
              <a:buSzPts val="2800"/>
              <a:buFont typeface="Calibri"/>
              <a:buNone/>
            </a:pPr>
            <a:r>
              <a:t/>
            </a:r>
            <a:endParaRPr b="1" sz="2800">
              <a:solidFill>
                <a:schemeClr val="lt1"/>
              </a:solidFill>
              <a:latin typeface="Calibri"/>
              <a:ea typeface="Calibri"/>
              <a:cs typeface="Calibri"/>
              <a:sym typeface="Calibri"/>
            </a:endParaRPr>
          </a:p>
        </p:txBody>
      </p:sp>
      <p:sp>
        <p:nvSpPr>
          <p:cNvPr id="386" name="Google Shape;386;p14"/>
          <p:cNvSpPr/>
          <p:nvPr/>
        </p:nvSpPr>
        <p:spPr>
          <a:xfrm flipH="1">
            <a:off x="3448484" y="867271"/>
            <a:ext cx="8680181" cy="2632223"/>
          </a:xfrm>
          <a:prstGeom prst="round2DiagRect">
            <a:avLst>
              <a:gd fmla="val 8693" name="adj1"/>
              <a:gd fmla="val 0" name="adj2"/>
            </a:avLst>
          </a:prstGeom>
          <a:noFill/>
          <a:ln cap="flat" cmpd="sng" w="38100">
            <a:solidFill>
              <a:srgbClr val="E69B37"/>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David is an experienced professional in gaming industry with more than 15 years experience working in THQ, Digital Chocolate, Nokia, wappier, and King across Product, Marketing, Sales and Business Development. In his tenure at King, he led Bubble Witch 3 Saga and Candy Crush Friends Saga, expanding both Bubble Witch and Candy Crash multi-billion-dollar game franchises for Activision-Blizzard. He also has a complete picture of the mobile ecosystem having worked for telco operators, device manufacturers, service providers as well as developers, being involved in mobile advertising, mobile marketing, mobile services, mobile content, mobile apps and mobile games projects during the past 20 years.</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David holds a Master in Telecommunications Engineering from Universidad Politécnica de Madrid as well as an Executive MBA from Instituto de Empresa. David is currently working in Sandsoft as Chief Executive Officer, leading an entrepreneurial team in Saudi Arabia to deliver on their vision to be the leading mobile games publisher &amp; developer in the MENA region as well as to be the destination company to work for and the nucleus of the KSA games industry​. He’s also an angel investor in gaming and tech.</a:t>
            </a:r>
            <a:endParaRPr/>
          </a:p>
          <a:p>
            <a:pPr indent="0" lvl="0" marL="0" marR="0" rtl="0" algn="l">
              <a:spcBef>
                <a:spcPts val="0"/>
              </a:spcBef>
              <a:spcAft>
                <a:spcPts val="0"/>
              </a:spcAft>
              <a:buNone/>
            </a:pPr>
            <a:br>
              <a:rPr lang="en-US" sz="2133">
                <a:solidFill>
                  <a:schemeClr val="lt1"/>
                </a:solidFill>
                <a:latin typeface="Calibri"/>
                <a:ea typeface="Calibri"/>
                <a:cs typeface="Calibri"/>
                <a:sym typeface="Calibri"/>
              </a:rPr>
            </a:b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Calibri"/>
              <a:ea typeface="Calibri"/>
              <a:cs typeface="Calibri"/>
              <a:sym typeface="Calibri"/>
            </a:endParaRPr>
          </a:p>
        </p:txBody>
      </p:sp>
      <p:sp>
        <p:nvSpPr>
          <p:cNvPr id="387" name="Google Shape;387;p14"/>
          <p:cNvSpPr/>
          <p:nvPr/>
        </p:nvSpPr>
        <p:spPr>
          <a:xfrm>
            <a:off x="325134" y="1047912"/>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Calibri"/>
              <a:ea typeface="Calibri"/>
              <a:cs typeface="Calibri"/>
              <a:sym typeface="Calibri"/>
            </a:endParaRPr>
          </a:p>
        </p:txBody>
      </p:sp>
      <p:cxnSp>
        <p:nvCxnSpPr>
          <p:cNvPr id="388" name="Google Shape;388;p14"/>
          <p:cNvCxnSpPr/>
          <p:nvPr/>
        </p:nvCxnSpPr>
        <p:spPr>
          <a:xfrm>
            <a:off x="2776715" y="2263706"/>
            <a:ext cx="704919" cy="9997"/>
          </a:xfrm>
          <a:prstGeom prst="straightConnector1">
            <a:avLst/>
          </a:prstGeom>
          <a:noFill/>
          <a:ln cap="rnd" cmpd="sng" w="12700">
            <a:solidFill>
              <a:srgbClr val="3F3F3F"/>
            </a:solidFill>
            <a:prstDash val="dash"/>
            <a:round/>
            <a:headEnd len="sm" w="sm" type="none"/>
            <a:tailEnd len="sm" w="sm" type="none"/>
          </a:ln>
        </p:spPr>
      </p:cxnSp>
      <p:sp>
        <p:nvSpPr>
          <p:cNvPr id="389" name="Google Shape;389;p14"/>
          <p:cNvSpPr/>
          <p:nvPr/>
        </p:nvSpPr>
        <p:spPr>
          <a:xfrm>
            <a:off x="5804356" y="867271"/>
            <a:ext cx="3530967" cy="4001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000">
                <a:solidFill>
                  <a:schemeClr val="dk1"/>
                </a:solidFill>
                <a:latin typeface="Calibri"/>
                <a:ea typeface="Calibri"/>
                <a:cs typeface="Calibri"/>
                <a:sym typeface="Calibri"/>
              </a:rPr>
              <a:t>David Fernández</a:t>
            </a:r>
            <a:r>
              <a:rPr lang="en-US" sz="2000">
                <a:solidFill>
                  <a:schemeClr val="dk1"/>
                </a:solidFill>
                <a:latin typeface="Calibri"/>
                <a:ea typeface="Calibri"/>
                <a:cs typeface="Calibri"/>
                <a:sym typeface="Calibri"/>
              </a:rPr>
              <a:t>, CEO, Sandsoft</a:t>
            </a:r>
            <a:endParaRPr b="1" sz="2000">
              <a:solidFill>
                <a:schemeClr val="lt1"/>
              </a:solidFill>
              <a:latin typeface="Calibri"/>
              <a:ea typeface="Calibri"/>
              <a:cs typeface="Calibri"/>
              <a:sym typeface="Calibri"/>
            </a:endParaRPr>
          </a:p>
        </p:txBody>
      </p:sp>
      <p:pic>
        <p:nvPicPr>
          <p:cNvPr id="390" name="Google Shape;390;p14"/>
          <p:cNvPicPr preferRelativeResize="0"/>
          <p:nvPr/>
        </p:nvPicPr>
        <p:blipFill rotWithShape="1">
          <a:blip r:embed="rId4">
            <a:alphaModFix/>
          </a:blip>
          <a:srcRect b="0" l="0" r="0" t="0"/>
          <a:stretch/>
        </p:blipFill>
        <p:spPr>
          <a:xfrm>
            <a:off x="325134" y="1047912"/>
            <a:ext cx="2451581" cy="2451581"/>
          </a:xfrm>
          <a:prstGeom prst="ellipse">
            <a:avLst/>
          </a:prstGeom>
          <a:noFill/>
          <a:ln>
            <a:noFill/>
          </a:ln>
        </p:spPr>
      </p:pic>
      <p:sp>
        <p:nvSpPr>
          <p:cNvPr id="391" name="Google Shape;391;p14"/>
          <p:cNvSpPr/>
          <p:nvPr/>
        </p:nvSpPr>
        <p:spPr>
          <a:xfrm flipH="1">
            <a:off x="3448484" y="4344027"/>
            <a:ext cx="8680181" cy="1853973"/>
          </a:xfrm>
          <a:prstGeom prst="round2DiagRect">
            <a:avLst>
              <a:gd fmla="val 8693" name="adj1"/>
              <a:gd fmla="val 0" name="adj2"/>
            </a:avLst>
          </a:prstGeom>
          <a:noFill/>
          <a:ln cap="flat" cmpd="sng" w="38100">
            <a:solidFill>
              <a:srgbClr val="E69B37"/>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Hattan manages several cross-onal initiatives and programs between KAUST and ecosystem players.</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Prior to joining KAUST, Hattan had a couple of full cycle entrepreneurial experiences from foundation to exit in Saudi Arabia for three years.</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Hattan started his career in software development and has Information Technology (IT) background in different industries ranging from oil and gas, travel to retail.</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Hattan holds an MBA degree from University of Leeds and a BS degree in Computer Science from University of Alabama.</a:t>
            </a:r>
            <a:endParaRPr/>
          </a:p>
          <a:p>
            <a:pPr indent="0" lvl="0" marL="0" marR="0" rtl="0" algn="l">
              <a:spcBef>
                <a:spcPts val="0"/>
              </a:spcBef>
              <a:spcAft>
                <a:spcPts val="0"/>
              </a:spcAft>
              <a:buNone/>
            </a:pPr>
            <a:br>
              <a:rPr lang="en-US" sz="1200">
                <a:solidFill>
                  <a:schemeClr val="dk1"/>
                </a:solidFill>
                <a:latin typeface="Calibri"/>
                <a:ea typeface="Calibri"/>
                <a:cs typeface="Calibri"/>
                <a:sym typeface="Calibri"/>
              </a:rPr>
            </a:br>
            <a:br>
              <a:rPr lang="en-US" sz="1200">
                <a:solidFill>
                  <a:schemeClr val="dk1"/>
                </a:solidFill>
                <a:latin typeface="Calibri"/>
                <a:ea typeface="Calibri"/>
                <a:cs typeface="Calibri"/>
                <a:sym typeface="Calibri"/>
              </a:rPr>
            </a:br>
            <a:br>
              <a:rPr lang="en-US" sz="2133">
                <a:solidFill>
                  <a:schemeClr val="dk1"/>
                </a:solidFill>
                <a:latin typeface="Calibri"/>
                <a:ea typeface="Calibri"/>
                <a:cs typeface="Calibri"/>
                <a:sym typeface="Calibri"/>
              </a:rPr>
            </a:br>
            <a:endParaRPr sz="2133">
              <a:solidFill>
                <a:schemeClr val="dk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dk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dk1"/>
              </a:solidFill>
              <a:latin typeface="Calibri"/>
              <a:ea typeface="Calibri"/>
              <a:cs typeface="Calibri"/>
              <a:sym typeface="Calibri"/>
            </a:endParaRPr>
          </a:p>
        </p:txBody>
      </p:sp>
      <p:sp>
        <p:nvSpPr>
          <p:cNvPr id="392" name="Google Shape;392;p14"/>
          <p:cNvSpPr/>
          <p:nvPr/>
        </p:nvSpPr>
        <p:spPr>
          <a:xfrm>
            <a:off x="325134" y="4055220"/>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Calibri"/>
              <a:ea typeface="Calibri"/>
              <a:cs typeface="Calibri"/>
              <a:sym typeface="Calibri"/>
            </a:endParaRPr>
          </a:p>
        </p:txBody>
      </p:sp>
      <p:cxnSp>
        <p:nvCxnSpPr>
          <p:cNvPr id="393" name="Google Shape;393;p14"/>
          <p:cNvCxnSpPr/>
          <p:nvPr/>
        </p:nvCxnSpPr>
        <p:spPr>
          <a:xfrm>
            <a:off x="2776715" y="5271014"/>
            <a:ext cx="704919" cy="9997"/>
          </a:xfrm>
          <a:prstGeom prst="straightConnector1">
            <a:avLst/>
          </a:prstGeom>
          <a:noFill/>
          <a:ln cap="rnd" cmpd="sng" w="12700">
            <a:solidFill>
              <a:srgbClr val="3F3F3F"/>
            </a:solidFill>
            <a:prstDash val="dash"/>
            <a:round/>
            <a:headEnd len="sm" w="sm" type="none"/>
            <a:tailEnd len="sm" w="sm" type="none"/>
          </a:ln>
        </p:spPr>
      </p:cxnSp>
      <p:sp>
        <p:nvSpPr>
          <p:cNvPr id="394" name="Google Shape;394;p14"/>
          <p:cNvSpPr/>
          <p:nvPr/>
        </p:nvSpPr>
        <p:spPr>
          <a:xfrm>
            <a:off x="4467901" y="4503396"/>
            <a:ext cx="664134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Hattan Ahmed</a:t>
            </a:r>
            <a:r>
              <a:rPr lang="en-US" sz="2000">
                <a:solidFill>
                  <a:schemeClr val="dk1"/>
                </a:solidFill>
                <a:latin typeface="Calibri"/>
                <a:ea typeface="Calibri"/>
                <a:cs typeface="Calibri"/>
                <a:sym typeface="Calibri"/>
              </a:rPr>
              <a:t>, Entrepreneurship Center Manager, KAUST</a:t>
            </a:r>
            <a:endParaRPr/>
          </a:p>
        </p:txBody>
      </p:sp>
      <p:pic>
        <p:nvPicPr>
          <p:cNvPr descr="A person wearing glasses and smiling at the camera&#10;&#10;Description automatically generated" id="395" name="Google Shape;395;p14"/>
          <p:cNvPicPr preferRelativeResize="0"/>
          <p:nvPr/>
        </p:nvPicPr>
        <p:blipFill rotWithShape="1">
          <a:blip r:embed="rId5">
            <a:alphaModFix/>
          </a:blip>
          <a:srcRect b="0" l="0" r="0" t="0"/>
          <a:stretch/>
        </p:blipFill>
        <p:spPr>
          <a:xfrm>
            <a:off x="325134" y="4055220"/>
            <a:ext cx="2451580" cy="2451581"/>
          </a:xfrm>
          <a:prstGeom prst="ellipse">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99" name="Shape 399"/>
        <p:cNvGrpSpPr/>
        <p:nvPr/>
      </p:nvGrpSpPr>
      <p:grpSpPr>
        <a:xfrm>
          <a:off x="0" y="0"/>
          <a:ext cx="0" cy="0"/>
          <a:chOff x="0" y="0"/>
          <a:chExt cx="0" cy="0"/>
        </a:xfrm>
      </p:grpSpPr>
      <p:grpSp>
        <p:nvGrpSpPr>
          <p:cNvPr id="400" name="Google Shape;400;p15"/>
          <p:cNvGrpSpPr/>
          <p:nvPr/>
        </p:nvGrpSpPr>
        <p:grpSpPr>
          <a:xfrm>
            <a:off x="0" y="0"/>
            <a:ext cx="12192000" cy="6858000"/>
            <a:chOff x="0" y="0"/>
            <a:chExt cx="13831614" cy="6858000"/>
          </a:xfrm>
        </p:grpSpPr>
        <p:pic>
          <p:nvPicPr>
            <p:cNvPr descr="A screenshot of a computer&#10;&#10;Description automatically generated with medium confidence" id="401" name="Google Shape;401;p15"/>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402" name="Google Shape;402;p15"/>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403" name="Google Shape;403;p15"/>
          <p:cNvSpPr txBox="1"/>
          <p:nvPr/>
        </p:nvSpPr>
        <p:spPr>
          <a:xfrm>
            <a:off x="321240" y="646324"/>
            <a:ext cx="2305200" cy="417020"/>
          </a:xfrm>
          <a:prstGeom prst="rect">
            <a:avLst/>
          </a:prstGeom>
          <a:noFill/>
          <a:ln>
            <a:noFill/>
          </a:ln>
        </p:spPr>
        <p:txBody>
          <a:bodyPr anchorCtr="0" anchor="t" bIns="0" lIns="0" spcFirstLastPara="1" rIns="0" wrap="square" tIns="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Speakers </a:t>
            </a:r>
            <a:endParaRPr/>
          </a:p>
          <a:p>
            <a:pPr indent="0" lvl="0" marL="0" marR="0" rtl="0" algn="ctr">
              <a:lnSpc>
                <a:spcPct val="90000"/>
              </a:lnSpc>
              <a:spcBef>
                <a:spcPts val="0"/>
              </a:spcBef>
              <a:spcAft>
                <a:spcPts val="0"/>
              </a:spcAft>
              <a:buClr>
                <a:schemeClr val="dk1"/>
              </a:buClr>
              <a:buSzPts val="2800"/>
              <a:buFont typeface="Calibri"/>
              <a:buNone/>
            </a:pPr>
            <a:r>
              <a:t/>
            </a:r>
            <a:endParaRPr b="1" sz="2800">
              <a:solidFill>
                <a:schemeClr val="lt1"/>
              </a:solidFill>
              <a:latin typeface="Calibri"/>
              <a:ea typeface="Calibri"/>
              <a:cs typeface="Calibri"/>
              <a:sym typeface="Calibri"/>
            </a:endParaRPr>
          </a:p>
        </p:txBody>
      </p:sp>
      <p:sp>
        <p:nvSpPr>
          <p:cNvPr id="404" name="Google Shape;404;p15"/>
          <p:cNvSpPr/>
          <p:nvPr/>
        </p:nvSpPr>
        <p:spPr>
          <a:xfrm flipH="1">
            <a:off x="3437091" y="4172325"/>
            <a:ext cx="8680181" cy="2174719"/>
          </a:xfrm>
          <a:prstGeom prst="round2DiagRect">
            <a:avLst>
              <a:gd fmla="val 8693" name="adj1"/>
              <a:gd fmla="val 0" name="adj2"/>
            </a:avLst>
          </a:prstGeom>
          <a:noFill/>
          <a:ln cap="flat" cmpd="sng" w="38100">
            <a:solidFill>
              <a:srgbClr val="DDC241"/>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t/>
            </a:r>
            <a:endParaRPr b="1" sz="12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200">
                <a:solidFill>
                  <a:schemeClr val="dk1"/>
                </a:solidFill>
                <a:latin typeface="Calibri"/>
                <a:ea typeface="Calibri"/>
                <a:cs typeface="Calibri"/>
                <a:sym typeface="Calibri"/>
              </a:rPr>
              <a:t>Justin "</a:t>
            </a:r>
            <a:r>
              <a:rPr b="1" lang="en-US" sz="1200" u="sng">
                <a:solidFill>
                  <a:schemeClr val="dk1"/>
                </a:solidFill>
                <a:latin typeface="Calibri"/>
                <a:ea typeface="Calibri"/>
                <a:cs typeface="Calibri"/>
                <a:sym typeface="Calibri"/>
                <a:hlinkClick r:id="rId4">
                  <a:extLst>
                    <a:ext uri="{A12FA001-AC4F-418D-AE19-62706E023703}">
                      <ahyp:hlinkClr val="tx"/>
                    </a:ext>
                  </a:extLst>
                </a:hlinkClick>
              </a:rPr>
              <a:t>Dark Yoda</a:t>
            </a:r>
            <a:r>
              <a:rPr b="1" lang="en-US" sz="1200">
                <a:solidFill>
                  <a:schemeClr val="dk1"/>
                </a:solidFill>
                <a:latin typeface="Calibri"/>
                <a:ea typeface="Calibri"/>
                <a:cs typeface="Calibri"/>
                <a:sym typeface="Calibri"/>
              </a:rPr>
              <a:t>" Berenbaum</a:t>
            </a:r>
            <a:r>
              <a:rPr lang="en-US" sz="1200">
                <a:solidFill>
                  <a:schemeClr val="dk1"/>
                </a:solidFill>
                <a:latin typeface="Calibri"/>
                <a:ea typeface="Calibri"/>
                <a:cs typeface="Calibri"/>
                <a:sym typeface="Calibri"/>
              </a:rPr>
              <a:t> is Vice President of Strategy at Xsolla and GM of Xsolla Funding</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 Club and has more than 25 years of strategic development experience in the video game industry that includes Activision, 505 Games, Capcom, and many others. His career spans publishing, international business development, sales, customer support, game development,</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 strategy, and licensing for game developers, publishers, and technology companies. He is a former member of the Global Game Jam Board of Directors and was also a member of the Board of Directors of the International Game Developers Association.</a:t>
            </a:r>
            <a:endParaRPr/>
          </a:p>
          <a:p>
            <a:pPr indent="0" lvl="0" marL="0" marR="0" rtl="0" algn="l">
              <a:spcBef>
                <a:spcPts val="0"/>
              </a:spcBef>
              <a:spcAft>
                <a:spcPts val="0"/>
              </a:spcAft>
              <a:buNone/>
            </a:pPr>
            <a:br>
              <a:rPr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Twitter: @scslug </a:t>
            </a:r>
            <a:endParaRPr/>
          </a:p>
          <a:p>
            <a:pPr indent="0" lvl="0" marL="0" marR="0" rtl="0" algn="l">
              <a:spcBef>
                <a:spcPts val="0"/>
              </a:spcBef>
              <a:spcAft>
                <a:spcPts val="0"/>
              </a:spcAft>
              <a:buNone/>
            </a:pPr>
            <a:br>
              <a:rPr lang="en-US" sz="2133">
                <a:solidFill>
                  <a:schemeClr val="lt1"/>
                </a:solidFill>
                <a:latin typeface="Calibri"/>
                <a:ea typeface="Calibri"/>
                <a:cs typeface="Calibri"/>
                <a:sym typeface="Calibri"/>
              </a:rPr>
            </a:br>
            <a:br>
              <a:rPr lang="en-US" sz="2133">
                <a:solidFill>
                  <a:schemeClr val="lt1"/>
                </a:solidFill>
                <a:latin typeface="Calibri"/>
                <a:ea typeface="Calibri"/>
                <a:cs typeface="Calibri"/>
                <a:sym typeface="Calibri"/>
              </a:rPr>
            </a:b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Montserrat Medium"/>
              <a:ea typeface="Montserrat Medium"/>
              <a:cs typeface="Montserrat Medium"/>
              <a:sym typeface="Montserrat Medium"/>
            </a:endParaRPr>
          </a:p>
        </p:txBody>
      </p:sp>
      <p:sp>
        <p:nvSpPr>
          <p:cNvPr id="405" name="Google Shape;405;p15"/>
          <p:cNvSpPr/>
          <p:nvPr/>
        </p:nvSpPr>
        <p:spPr>
          <a:xfrm>
            <a:off x="325134" y="1047912"/>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406" name="Google Shape;406;p15"/>
          <p:cNvCxnSpPr/>
          <p:nvPr/>
        </p:nvCxnSpPr>
        <p:spPr>
          <a:xfrm>
            <a:off x="2776715" y="2263706"/>
            <a:ext cx="704919" cy="9997"/>
          </a:xfrm>
          <a:prstGeom prst="straightConnector1">
            <a:avLst/>
          </a:prstGeom>
          <a:noFill/>
          <a:ln cap="rnd" cmpd="sng" w="12700">
            <a:solidFill>
              <a:srgbClr val="3F3F3F"/>
            </a:solidFill>
            <a:prstDash val="dash"/>
            <a:round/>
            <a:headEnd len="sm" w="sm" type="none"/>
            <a:tailEnd len="sm" w="sm" type="none"/>
          </a:ln>
        </p:spPr>
      </p:cxnSp>
      <p:sp>
        <p:nvSpPr>
          <p:cNvPr id="407" name="Google Shape;407;p15"/>
          <p:cNvSpPr/>
          <p:nvPr/>
        </p:nvSpPr>
        <p:spPr>
          <a:xfrm>
            <a:off x="325134" y="4055220"/>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408" name="Google Shape;408;p15"/>
          <p:cNvCxnSpPr/>
          <p:nvPr/>
        </p:nvCxnSpPr>
        <p:spPr>
          <a:xfrm>
            <a:off x="2776715" y="5271014"/>
            <a:ext cx="704919" cy="9997"/>
          </a:xfrm>
          <a:prstGeom prst="straightConnector1">
            <a:avLst/>
          </a:prstGeom>
          <a:noFill/>
          <a:ln cap="rnd" cmpd="sng" w="12700">
            <a:solidFill>
              <a:srgbClr val="3F3F3F"/>
            </a:solidFill>
            <a:prstDash val="dash"/>
            <a:round/>
            <a:headEnd len="sm" w="sm" type="none"/>
            <a:tailEnd len="sm" w="sm" type="none"/>
          </a:ln>
        </p:spPr>
      </p:cxnSp>
      <p:sp>
        <p:nvSpPr>
          <p:cNvPr id="409" name="Google Shape;409;p15"/>
          <p:cNvSpPr/>
          <p:nvPr/>
        </p:nvSpPr>
        <p:spPr>
          <a:xfrm>
            <a:off x="5491085" y="460820"/>
            <a:ext cx="429739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Jeff Nuzzi</a:t>
            </a:r>
            <a:r>
              <a:rPr lang="en-US" sz="2000">
                <a:solidFill>
                  <a:schemeClr val="dk1"/>
                </a:solidFill>
                <a:latin typeface="Calibri"/>
                <a:ea typeface="Calibri"/>
                <a:cs typeface="Calibri"/>
                <a:sym typeface="Calibri"/>
              </a:rPr>
              <a:t>, Head of Publishing, Sandsoft</a:t>
            </a:r>
            <a:endParaRPr sz="2000">
              <a:solidFill>
                <a:schemeClr val="dk1"/>
              </a:solidFill>
              <a:latin typeface="Calibri"/>
              <a:ea typeface="Calibri"/>
              <a:cs typeface="Calibri"/>
              <a:sym typeface="Calibri"/>
            </a:endParaRPr>
          </a:p>
        </p:txBody>
      </p:sp>
      <p:pic>
        <p:nvPicPr>
          <p:cNvPr id="410" name="Google Shape;410;p15"/>
          <p:cNvPicPr preferRelativeResize="0"/>
          <p:nvPr/>
        </p:nvPicPr>
        <p:blipFill rotWithShape="1">
          <a:blip r:embed="rId5">
            <a:alphaModFix/>
          </a:blip>
          <a:srcRect b="0" l="0" r="0" t="0"/>
          <a:stretch/>
        </p:blipFill>
        <p:spPr>
          <a:xfrm>
            <a:off x="325134" y="1051503"/>
            <a:ext cx="2451581" cy="2447991"/>
          </a:xfrm>
          <a:prstGeom prst="ellipse">
            <a:avLst/>
          </a:prstGeom>
          <a:noFill/>
          <a:ln>
            <a:noFill/>
          </a:ln>
        </p:spPr>
      </p:pic>
      <p:sp>
        <p:nvSpPr>
          <p:cNvPr id="411" name="Google Shape;411;p15"/>
          <p:cNvSpPr/>
          <p:nvPr/>
        </p:nvSpPr>
        <p:spPr>
          <a:xfrm flipH="1">
            <a:off x="3437091" y="365085"/>
            <a:ext cx="8680181" cy="3110636"/>
          </a:xfrm>
          <a:prstGeom prst="round2DiagRect">
            <a:avLst>
              <a:gd fmla="val 8693" name="adj1"/>
              <a:gd fmla="val 0" name="adj2"/>
            </a:avLst>
          </a:prstGeom>
          <a:noFill/>
          <a:ln cap="flat" cmpd="sng" w="38100">
            <a:solidFill>
              <a:srgbClr val="DDC241"/>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Jeff Nuzzi is a highly accomplished gaming executive with four #1 overall mobile apps to his credit and hundreds of published titles across mobile, PC, and console gaming platforms. As Head of Publishing at Sandsoft, he is responsible for bringing the company’s portfolio of games to market. Prior to Sandsoft, he founded Like Pizza Studios where he produced games and animation for licensed and original content such as the movie musical </a:t>
            </a:r>
            <a:r>
              <a:rPr i="1" lang="en-US" sz="1200">
                <a:solidFill>
                  <a:schemeClr val="dk1"/>
                </a:solidFill>
                <a:latin typeface="Calibri"/>
                <a:ea typeface="Calibri"/>
                <a:cs typeface="Calibri"/>
                <a:sym typeface="Calibri"/>
              </a:rPr>
              <a:t>Grease</a:t>
            </a:r>
            <a:r>
              <a:rPr lang="en-US" sz="1200">
                <a:solidFill>
                  <a:schemeClr val="dk1"/>
                </a:solidFill>
                <a:latin typeface="Calibri"/>
                <a:ea typeface="Calibri"/>
                <a:cs typeface="Calibri"/>
                <a:sym typeface="Calibri"/>
              </a:rPr>
              <a:t> and classic animation like </a:t>
            </a:r>
            <a:r>
              <a:rPr i="1" lang="en-US" sz="1200">
                <a:solidFill>
                  <a:schemeClr val="dk1"/>
                </a:solidFill>
                <a:latin typeface="Calibri"/>
                <a:ea typeface="Calibri"/>
                <a:cs typeface="Calibri"/>
                <a:sym typeface="Calibri"/>
              </a:rPr>
              <a:t>Mighty Mouse</a:t>
            </a:r>
            <a:r>
              <a:rPr lang="en-US" sz="1200">
                <a:solidFill>
                  <a:schemeClr val="dk1"/>
                </a:solidFill>
                <a:latin typeface="Calibri"/>
                <a:ea typeface="Calibri"/>
                <a:cs typeface="Calibri"/>
                <a:sym typeface="Calibri"/>
              </a:rPr>
              <a:t>, he previously was head of Digital Media and Games for RGH Entertainment based in Amman, Jordan where he secured licenses with </a:t>
            </a:r>
            <a:r>
              <a:rPr i="1" lang="en-US" sz="1200">
                <a:solidFill>
                  <a:schemeClr val="dk1"/>
                </a:solidFill>
                <a:latin typeface="Calibri"/>
                <a:ea typeface="Calibri"/>
                <a:cs typeface="Calibri"/>
                <a:sym typeface="Calibri"/>
              </a:rPr>
              <a:t>Paul McCartney</a:t>
            </a:r>
            <a:r>
              <a:rPr lang="en-US" sz="1200">
                <a:solidFill>
                  <a:schemeClr val="dk1"/>
                </a:solidFill>
                <a:latin typeface="Calibri"/>
                <a:ea typeface="Calibri"/>
                <a:cs typeface="Calibri"/>
                <a:sym typeface="Calibri"/>
              </a:rPr>
              <a:t> and helped launch the chart-topping </a:t>
            </a:r>
            <a:r>
              <a:rPr i="1" lang="en-US" sz="1200">
                <a:solidFill>
                  <a:schemeClr val="dk1"/>
                </a:solidFill>
                <a:latin typeface="Calibri"/>
                <a:ea typeface="Calibri"/>
                <a:cs typeface="Calibri"/>
                <a:sym typeface="Calibri"/>
              </a:rPr>
              <a:t>Dumb Ways to Die</a:t>
            </a:r>
            <a:r>
              <a:rPr lang="en-US" sz="1200">
                <a:solidFill>
                  <a:schemeClr val="dk1"/>
                </a:solidFill>
                <a:latin typeface="Calibri"/>
                <a:ea typeface="Calibri"/>
                <a:cs typeface="Calibri"/>
                <a:sym typeface="Calibri"/>
              </a:rPr>
              <a:t> mobile franchise. At the Walt Disney Company he led the go-to-market effort for the top-selling </a:t>
            </a:r>
            <a:r>
              <a:rPr i="1" lang="en-US" sz="1200">
                <a:solidFill>
                  <a:schemeClr val="dk1"/>
                </a:solidFill>
                <a:latin typeface="Calibri"/>
                <a:ea typeface="Calibri"/>
                <a:cs typeface="Calibri"/>
                <a:sym typeface="Calibri"/>
              </a:rPr>
              <a:t>Where’s My Water, </a:t>
            </a:r>
            <a:r>
              <a:rPr lang="en-US" sz="1200">
                <a:solidFill>
                  <a:schemeClr val="dk1"/>
                </a:solidFill>
                <a:latin typeface="Calibri"/>
                <a:ea typeface="Calibri"/>
                <a:cs typeface="Calibri"/>
                <a:sym typeface="Calibri"/>
              </a:rPr>
              <a:t>in addition to</a:t>
            </a:r>
            <a:r>
              <a:rPr i="1" lang="en-US" sz="1200">
                <a:solidFill>
                  <a:schemeClr val="dk1"/>
                </a:solidFill>
                <a:latin typeface="Calibri"/>
                <a:ea typeface="Calibri"/>
                <a:cs typeface="Calibri"/>
                <a:sym typeface="Calibri"/>
              </a:rPr>
              <a:t> </a:t>
            </a:r>
            <a:r>
              <a:rPr lang="en-US" sz="1200">
                <a:solidFill>
                  <a:schemeClr val="dk1"/>
                </a:solidFill>
                <a:latin typeface="Calibri"/>
                <a:ea typeface="Calibri"/>
                <a:cs typeface="Calibri"/>
                <a:sym typeface="Calibri"/>
              </a:rPr>
              <a:t>dozens of apps for Disney franchises such as </a:t>
            </a:r>
            <a:r>
              <a:rPr i="1" lang="en-US" sz="1200">
                <a:solidFill>
                  <a:schemeClr val="dk1"/>
                </a:solidFill>
                <a:latin typeface="Calibri"/>
                <a:ea typeface="Calibri"/>
                <a:cs typeface="Calibri"/>
                <a:sym typeface="Calibri"/>
              </a:rPr>
              <a:t>Cars, Toy Story, </a:t>
            </a:r>
            <a:r>
              <a:rPr lang="en-US" sz="1200">
                <a:solidFill>
                  <a:schemeClr val="dk1"/>
                </a:solidFill>
                <a:latin typeface="Calibri"/>
                <a:ea typeface="Calibri"/>
                <a:cs typeface="Calibri"/>
                <a:sym typeface="Calibri"/>
              </a:rPr>
              <a:t>and </a:t>
            </a:r>
            <a:r>
              <a:rPr i="1" lang="en-US" sz="1200">
                <a:solidFill>
                  <a:schemeClr val="dk1"/>
                </a:solidFill>
                <a:latin typeface="Calibri"/>
                <a:ea typeface="Calibri"/>
                <a:cs typeface="Calibri"/>
                <a:sym typeface="Calibri"/>
              </a:rPr>
              <a:t>TRON. </a:t>
            </a:r>
            <a:r>
              <a:rPr lang="en-US" sz="1200">
                <a:solidFill>
                  <a:schemeClr val="dk1"/>
                </a:solidFill>
                <a:latin typeface="Calibri"/>
                <a:ea typeface="Calibri"/>
                <a:cs typeface="Calibri"/>
                <a:sym typeface="Calibri"/>
              </a:rPr>
              <a:t>He also managed Marvel titles </a:t>
            </a:r>
            <a:r>
              <a:rPr i="1" lang="en-US" sz="1200">
                <a:solidFill>
                  <a:schemeClr val="dk1"/>
                </a:solidFill>
                <a:latin typeface="Calibri"/>
                <a:ea typeface="Calibri"/>
                <a:cs typeface="Calibri"/>
                <a:sym typeface="Calibri"/>
              </a:rPr>
              <a:t>Thor </a:t>
            </a:r>
            <a:r>
              <a:rPr lang="en-US" sz="1200">
                <a:solidFill>
                  <a:schemeClr val="dk1"/>
                </a:solidFill>
                <a:latin typeface="Calibri"/>
                <a:ea typeface="Calibri"/>
                <a:cs typeface="Calibri"/>
                <a:sym typeface="Calibri"/>
              </a:rPr>
              <a:t>and </a:t>
            </a:r>
            <a:r>
              <a:rPr i="1" lang="en-US" sz="1200">
                <a:solidFill>
                  <a:schemeClr val="dk1"/>
                </a:solidFill>
                <a:latin typeface="Calibri"/>
                <a:ea typeface="Calibri"/>
                <a:cs typeface="Calibri"/>
                <a:sym typeface="Calibri"/>
              </a:rPr>
              <a:t>Captain America </a:t>
            </a:r>
            <a:r>
              <a:rPr lang="en-US" sz="1200">
                <a:solidFill>
                  <a:schemeClr val="dk1"/>
                </a:solidFill>
                <a:latin typeface="Calibri"/>
                <a:ea typeface="Calibri"/>
                <a:cs typeface="Calibri"/>
                <a:sym typeface="Calibri"/>
              </a:rPr>
              <a:t>and sports apps through ESPN.  As Director, Global Marketing for THQ Wireless, he acquired mobile rights to and managed mobile licenses for </a:t>
            </a:r>
            <a:r>
              <a:rPr i="1" lang="en-US" sz="1200">
                <a:solidFill>
                  <a:schemeClr val="dk1"/>
                </a:solidFill>
                <a:latin typeface="Calibri"/>
                <a:ea typeface="Calibri"/>
                <a:cs typeface="Calibri"/>
                <a:sym typeface="Calibri"/>
              </a:rPr>
              <a:t>Star Wars, </a:t>
            </a:r>
            <a:r>
              <a:rPr lang="en-US" sz="1200">
                <a:solidFill>
                  <a:schemeClr val="dk1"/>
                </a:solidFill>
                <a:latin typeface="Calibri"/>
                <a:ea typeface="Calibri"/>
                <a:cs typeface="Calibri"/>
                <a:sym typeface="Calibri"/>
              </a:rPr>
              <a:t>professional sports leagues </a:t>
            </a:r>
            <a:r>
              <a:rPr i="1" lang="en-US" sz="1200">
                <a:solidFill>
                  <a:schemeClr val="dk1"/>
                </a:solidFill>
                <a:latin typeface="Calibri"/>
                <a:ea typeface="Calibri"/>
                <a:cs typeface="Calibri"/>
                <a:sym typeface="Calibri"/>
              </a:rPr>
              <a:t>(NFL, NBA, MLB </a:t>
            </a:r>
            <a:r>
              <a:rPr lang="en-US" sz="1200">
                <a:solidFill>
                  <a:schemeClr val="dk1"/>
                </a:solidFill>
                <a:latin typeface="Calibri"/>
                <a:ea typeface="Calibri"/>
                <a:cs typeface="Calibri"/>
                <a:sym typeface="Calibri"/>
              </a:rPr>
              <a:t>and </a:t>
            </a:r>
            <a:r>
              <a:rPr i="1" lang="en-US" sz="1200">
                <a:solidFill>
                  <a:schemeClr val="dk1"/>
                </a:solidFill>
                <a:latin typeface="Calibri"/>
                <a:ea typeface="Calibri"/>
                <a:cs typeface="Calibri"/>
                <a:sym typeface="Calibri"/>
              </a:rPr>
              <a:t>NHL), SpongeBob SquarePants, Hello Kitty, Midway Games </a:t>
            </a:r>
            <a:r>
              <a:rPr lang="en-US" sz="1200">
                <a:solidFill>
                  <a:schemeClr val="dk1"/>
                </a:solidFill>
                <a:latin typeface="Calibri"/>
                <a:ea typeface="Calibri"/>
                <a:cs typeface="Calibri"/>
                <a:sym typeface="Calibri"/>
              </a:rPr>
              <a:t>and </a:t>
            </a:r>
            <a:r>
              <a:rPr i="1" lang="en-US" sz="1200">
                <a:solidFill>
                  <a:schemeClr val="dk1"/>
                </a:solidFill>
                <a:latin typeface="Calibri"/>
                <a:ea typeface="Calibri"/>
                <a:cs typeface="Calibri"/>
                <a:sym typeface="Calibri"/>
              </a:rPr>
              <a:t>WWE </a:t>
            </a:r>
            <a:r>
              <a:rPr lang="en-US" sz="1200">
                <a:solidFill>
                  <a:schemeClr val="dk1"/>
                </a:solidFill>
                <a:latin typeface="Calibri"/>
                <a:ea typeface="Calibri"/>
                <a:cs typeface="Calibri"/>
                <a:sym typeface="Calibri"/>
              </a:rPr>
              <a:t>among others</a:t>
            </a:r>
            <a:r>
              <a:rPr i="1" lang="en-US" sz="1200">
                <a:solidFill>
                  <a:schemeClr val="dk1"/>
                </a:solidFill>
                <a:latin typeface="Calibri"/>
                <a:ea typeface="Calibri"/>
                <a:cs typeface="Calibri"/>
                <a:sym typeface="Calibri"/>
              </a:rPr>
              <a:t>.  </a:t>
            </a:r>
            <a:r>
              <a:rPr lang="en-US" sz="1200">
                <a:solidFill>
                  <a:schemeClr val="dk1"/>
                </a:solidFill>
                <a:latin typeface="Calibri"/>
                <a:ea typeface="Calibri"/>
                <a:cs typeface="Calibri"/>
                <a:sym typeface="Calibri"/>
              </a:rPr>
              <a:t>Prior to THQ, Mr. Nuzzi held senior level marketing positions at Universal Interactive, managing PlayStation and Xbox titles such as </a:t>
            </a:r>
            <a:r>
              <a:rPr i="1" lang="en-US" sz="1200">
                <a:solidFill>
                  <a:schemeClr val="dk1"/>
                </a:solidFill>
                <a:latin typeface="Calibri"/>
                <a:ea typeface="Calibri"/>
                <a:cs typeface="Calibri"/>
                <a:sym typeface="Calibri"/>
              </a:rPr>
              <a:t>The Thing, The Lord of the Rings, Bruce Lee </a:t>
            </a:r>
            <a:r>
              <a:rPr lang="en-US" sz="1200">
                <a:solidFill>
                  <a:schemeClr val="dk1"/>
                </a:solidFill>
                <a:latin typeface="Calibri"/>
                <a:ea typeface="Calibri"/>
                <a:cs typeface="Calibri"/>
                <a:sym typeface="Calibri"/>
              </a:rPr>
              <a:t>and </a:t>
            </a:r>
            <a:r>
              <a:rPr i="1" lang="en-US" sz="1200">
                <a:solidFill>
                  <a:schemeClr val="dk1"/>
                </a:solidFill>
                <a:latin typeface="Calibri"/>
                <a:ea typeface="Calibri"/>
                <a:cs typeface="Calibri"/>
                <a:sym typeface="Calibri"/>
              </a:rPr>
              <a:t>The Fast and the Furious; </a:t>
            </a:r>
            <a:r>
              <a:rPr lang="en-US" sz="1200">
                <a:solidFill>
                  <a:schemeClr val="dk1"/>
                </a:solidFill>
                <a:latin typeface="Calibri"/>
                <a:ea typeface="Calibri"/>
                <a:cs typeface="Calibri"/>
                <a:sym typeface="Calibri"/>
              </a:rPr>
              <a:t>Atari, where he launched games based on </a:t>
            </a:r>
            <a:r>
              <a:rPr i="1" lang="en-US" sz="1200">
                <a:solidFill>
                  <a:schemeClr val="dk1"/>
                </a:solidFill>
                <a:latin typeface="Calibri"/>
                <a:ea typeface="Calibri"/>
                <a:cs typeface="Calibri"/>
                <a:sym typeface="Calibri"/>
              </a:rPr>
              <a:t>Looney Tunes </a:t>
            </a:r>
            <a:r>
              <a:rPr lang="en-US" sz="1200">
                <a:solidFill>
                  <a:schemeClr val="dk1"/>
                </a:solidFill>
                <a:latin typeface="Calibri"/>
                <a:ea typeface="Calibri"/>
                <a:cs typeface="Calibri"/>
                <a:sym typeface="Calibri"/>
              </a:rPr>
              <a:t>and </a:t>
            </a:r>
            <a:r>
              <a:rPr i="1" lang="en-US" sz="1200">
                <a:solidFill>
                  <a:schemeClr val="dk1"/>
                </a:solidFill>
                <a:latin typeface="Calibri"/>
                <a:ea typeface="Calibri"/>
                <a:cs typeface="Calibri"/>
                <a:sym typeface="Calibri"/>
              </a:rPr>
              <a:t>Peanuts; </a:t>
            </a:r>
            <a:r>
              <a:rPr lang="en-US" sz="1200">
                <a:solidFill>
                  <a:schemeClr val="dk1"/>
                </a:solidFill>
                <a:latin typeface="Calibri"/>
                <a:ea typeface="Calibri"/>
                <a:cs typeface="Calibri"/>
                <a:sym typeface="Calibri"/>
              </a:rPr>
              <a:t>Fox Interactive, where he worked on </a:t>
            </a:r>
            <a:r>
              <a:rPr i="1" lang="en-US" sz="1200">
                <a:solidFill>
                  <a:schemeClr val="dk1"/>
                </a:solidFill>
                <a:latin typeface="Calibri"/>
                <a:ea typeface="Calibri"/>
                <a:cs typeface="Calibri"/>
                <a:sym typeface="Calibri"/>
              </a:rPr>
              <a:t>Die Hard, Croc, </a:t>
            </a:r>
            <a:r>
              <a:rPr lang="en-US" sz="1200">
                <a:solidFill>
                  <a:schemeClr val="dk1"/>
                </a:solidFill>
                <a:latin typeface="Calibri"/>
                <a:ea typeface="Calibri"/>
                <a:cs typeface="Calibri"/>
                <a:sym typeface="Calibri"/>
              </a:rPr>
              <a:t>and </a:t>
            </a:r>
            <a:r>
              <a:rPr i="1" lang="en-US" sz="1200">
                <a:solidFill>
                  <a:schemeClr val="dk1"/>
                </a:solidFill>
                <a:latin typeface="Calibri"/>
                <a:ea typeface="Calibri"/>
                <a:cs typeface="Calibri"/>
                <a:sym typeface="Calibri"/>
              </a:rPr>
              <a:t>The Simpsons; </a:t>
            </a:r>
            <a:r>
              <a:rPr lang="en-US" sz="1200">
                <a:solidFill>
                  <a:schemeClr val="dk1"/>
                </a:solidFill>
                <a:latin typeface="Calibri"/>
                <a:ea typeface="Calibri"/>
                <a:cs typeface="Calibri"/>
                <a:sym typeface="Calibri"/>
              </a:rPr>
              <a:t>And DreamWorks Interactive, which included the Jurassic Park franchise.</a:t>
            </a:r>
            <a:endParaRPr/>
          </a:p>
          <a:p>
            <a:pPr indent="0" lvl="0" marL="0" marR="0" rtl="0" algn="l">
              <a:spcBef>
                <a:spcPts val="0"/>
              </a:spcBef>
              <a:spcAft>
                <a:spcPts val="0"/>
              </a:spcAft>
              <a:buNone/>
            </a:pPr>
            <a:br>
              <a:rPr lang="en-US" sz="1200">
                <a:solidFill>
                  <a:schemeClr val="dk1"/>
                </a:solidFill>
                <a:latin typeface="Calibri"/>
                <a:ea typeface="Calibri"/>
                <a:cs typeface="Calibri"/>
                <a:sym typeface="Calibri"/>
              </a:rPr>
            </a:br>
            <a:br>
              <a:rPr lang="en-US" sz="2133">
                <a:solidFill>
                  <a:schemeClr val="dk1"/>
                </a:solidFill>
                <a:latin typeface="Calibri"/>
                <a:ea typeface="Calibri"/>
                <a:cs typeface="Calibri"/>
                <a:sym typeface="Calibri"/>
              </a:rPr>
            </a:br>
            <a:endParaRPr sz="2133">
              <a:solidFill>
                <a:schemeClr val="dk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Montserrat Medium"/>
              <a:ea typeface="Montserrat Medium"/>
              <a:cs typeface="Montserrat Medium"/>
              <a:sym typeface="Montserrat Medium"/>
            </a:endParaRPr>
          </a:p>
        </p:txBody>
      </p:sp>
      <p:sp>
        <p:nvSpPr>
          <p:cNvPr id="412" name="Google Shape;412;p15"/>
          <p:cNvSpPr/>
          <p:nvPr/>
        </p:nvSpPr>
        <p:spPr>
          <a:xfrm>
            <a:off x="3826964" y="4290357"/>
            <a:ext cx="790043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Justin Berenbaum, </a:t>
            </a:r>
            <a:r>
              <a:rPr lang="en-US" sz="2000">
                <a:solidFill>
                  <a:schemeClr val="dk1"/>
                </a:solidFill>
                <a:latin typeface="Calibri"/>
                <a:ea typeface="Calibri"/>
                <a:cs typeface="Calibri"/>
                <a:sym typeface="Calibri"/>
              </a:rPr>
              <a:t>Vice President of Strategy Xsolla, GM of Xsolla Funding</a:t>
            </a:r>
            <a:endParaRPr/>
          </a:p>
        </p:txBody>
      </p:sp>
      <p:pic>
        <p:nvPicPr>
          <p:cNvPr id="413" name="Google Shape;413;p15"/>
          <p:cNvPicPr preferRelativeResize="0"/>
          <p:nvPr/>
        </p:nvPicPr>
        <p:blipFill rotWithShape="1">
          <a:blip r:embed="rId6">
            <a:alphaModFix/>
          </a:blip>
          <a:srcRect b="15155" l="1" r="24956" t="0"/>
          <a:stretch/>
        </p:blipFill>
        <p:spPr>
          <a:xfrm>
            <a:off x="325134" y="4052597"/>
            <a:ext cx="2451580" cy="2456828"/>
          </a:xfrm>
          <a:prstGeom prst="ellipse">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17" name="Shape 417"/>
        <p:cNvGrpSpPr/>
        <p:nvPr/>
      </p:nvGrpSpPr>
      <p:grpSpPr>
        <a:xfrm>
          <a:off x="0" y="0"/>
          <a:ext cx="0" cy="0"/>
          <a:chOff x="0" y="0"/>
          <a:chExt cx="0" cy="0"/>
        </a:xfrm>
      </p:grpSpPr>
      <p:grpSp>
        <p:nvGrpSpPr>
          <p:cNvPr id="418" name="Google Shape;418;p16"/>
          <p:cNvGrpSpPr/>
          <p:nvPr/>
        </p:nvGrpSpPr>
        <p:grpSpPr>
          <a:xfrm>
            <a:off x="0" y="0"/>
            <a:ext cx="12192000" cy="6858000"/>
            <a:chOff x="0" y="0"/>
            <a:chExt cx="13831614" cy="6858000"/>
          </a:xfrm>
        </p:grpSpPr>
        <p:pic>
          <p:nvPicPr>
            <p:cNvPr descr="A screenshot of a computer&#10;&#10;Description automatically generated with medium confidence" id="419" name="Google Shape;419;p16"/>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420" name="Google Shape;420;p16"/>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421" name="Google Shape;421;p16"/>
          <p:cNvSpPr txBox="1"/>
          <p:nvPr/>
        </p:nvSpPr>
        <p:spPr>
          <a:xfrm>
            <a:off x="321240" y="646324"/>
            <a:ext cx="2305200" cy="417020"/>
          </a:xfrm>
          <a:prstGeom prst="rect">
            <a:avLst/>
          </a:prstGeom>
          <a:noFill/>
          <a:ln>
            <a:noFill/>
          </a:ln>
        </p:spPr>
        <p:txBody>
          <a:bodyPr anchorCtr="0" anchor="t" bIns="0" lIns="0" spcFirstLastPara="1" rIns="0" wrap="square" tIns="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Speakers </a:t>
            </a:r>
            <a:endParaRPr/>
          </a:p>
          <a:p>
            <a:pPr indent="0" lvl="0" marL="0" marR="0" rtl="0" algn="ctr">
              <a:lnSpc>
                <a:spcPct val="90000"/>
              </a:lnSpc>
              <a:spcBef>
                <a:spcPts val="0"/>
              </a:spcBef>
              <a:spcAft>
                <a:spcPts val="0"/>
              </a:spcAft>
              <a:buClr>
                <a:schemeClr val="dk1"/>
              </a:buClr>
              <a:buSzPts val="2800"/>
              <a:buFont typeface="Calibri"/>
              <a:buNone/>
            </a:pPr>
            <a:r>
              <a:t/>
            </a:r>
            <a:endParaRPr b="1" sz="2800">
              <a:solidFill>
                <a:schemeClr val="lt1"/>
              </a:solidFill>
              <a:latin typeface="Calibri"/>
              <a:ea typeface="Calibri"/>
              <a:cs typeface="Calibri"/>
              <a:sym typeface="Calibri"/>
            </a:endParaRPr>
          </a:p>
        </p:txBody>
      </p:sp>
      <p:sp>
        <p:nvSpPr>
          <p:cNvPr id="422" name="Google Shape;422;p16"/>
          <p:cNvSpPr/>
          <p:nvPr/>
        </p:nvSpPr>
        <p:spPr>
          <a:xfrm flipH="1">
            <a:off x="3427280" y="4177585"/>
            <a:ext cx="8680181" cy="2116152"/>
          </a:xfrm>
          <a:prstGeom prst="round2DiagRect">
            <a:avLst>
              <a:gd fmla="val 8693" name="adj1"/>
              <a:gd fmla="val 0" name="adj2"/>
            </a:avLst>
          </a:prstGeom>
          <a:noFill/>
          <a:ln cap="flat" cmpd="sng" w="38100">
            <a:solidFill>
              <a:srgbClr val="A6BF68"/>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Miquel is an International HR professional in various industries, including 4 years in gaming at King and Activision-Blizzard.</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Miquel has proven track record on co-creating and arranging people-centric programs within multicultural and complex organization (Leadership Development, Talent Management, Change Management, among others), adding value to both the organizational development and the talent boosting. Miquel is also a former basketball player and coach.</a:t>
            </a:r>
            <a:endParaRPr/>
          </a:p>
          <a:p>
            <a:pPr indent="0" lvl="0" marL="0" marR="0" rtl="0" algn="l">
              <a:spcBef>
                <a:spcPts val="0"/>
              </a:spcBef>
              <a:spcAft>
                <a:spcPts val="0"/>
              </a:spcAft>
              <a:buNone/>
            </a:pPr>
            <a:br>
              <a:rPr lang="en-US" sz="1200">
                <a:solidFill>
                  <a:schemeClr val="lt1"/>
                </a:solidFill>
                <a:latin typeface="Calibri"/>
                <a:ea typeface="Calibri"/>
                <a:cs typeface="Calibri"/>
                <a:sym typeface="Calibri"/>
              </a:rPr>
            </a:br>
            <a:br>
              <a:rPr lang="en-US" sz="2133">
                <a:solidFill>
                  <a:schemeClr val="lt1"/>
                </a:solidFill>
                <a:latin typeface="Calibri"/>
                <a:ea typeface="Calibri"/>
                <a:cs typeface="Calibri"/>
                <a:sym typeface="Calibri"/>
              </a:rPr>
            </a:b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Montserrat Medium"/>
              <a:ea typeface="Montserrat Medium"/>
              <a:cs typeface="Montserrat Medium"/>
              <a:sym typeface="Montserrat Medium"/>
            </a:endParaRPr>
          </a:p>
        </p:txBody>
      </p:sp>
      <p:sp>
        <p:nvSpPr>
          <p:cNvPr id="423" name="Google Shape;423;p16"/>
          <p:cNvSpPr/>
          <p:nvPr/>
        </p:nvSpPr>
        <p:spPr>
          <a:xfrm>
            <a:off x="303930" y="4019868"/>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424" name="Google Shape;424;p16"/>
          <p:cNvCxnSpPr/>
          <p:nvPr/>
        </p:nvCxnSpPr>
        <p:spPr>
          <a:xfrm>
            <a:off x="2755511" y="5235662"/>
            <a:ext cx="704919" cy="9997"/>
          </a:xfrm>
          <a:prstGeom prst="straightConnector1">
            <a:avLst/>
          </a:prstGeom>
          <a:noFill/>
          <a:ln cap="rnd" cmpd="sng" w="12700">
            <a:solidFill>
              <a:srgbClr val="3F3F3F"/>
            </a:solidFill>
            <a:prstDash val="dash"/>
            <a:round/>
            <a:headEnd len="sm" w="sm" type="none"/>
            <a:tailEnd len="sm" w="sm" type="none"/>
          </a:ln>
        </p:spPr>
      </p:cxnSp>
      <p:sp>
        <p:nvSpPr>
          <p:cNvPr id="425" name="Google Shape;425;p16"/>
          <p:cNvSpPr/>
          <p:nvPr/>
        </p:nvSpPr>
        <p:spPr>
          <a:xfrm>
            <a:off x="5734313" y="4287270"/>
            <a:ext cx="4066113" cy="4001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000">
                <a:solidFill>
                  <a:schemeClr val="dk1"/>
                </a:solidFill>
                <a:latin typeface="Calibri"/>
                <a:ea typeface="Calibri"/>
                <a:cs typeface="Calibri"/>
                <a:sym typeface="Calibri"/>
              </a:rPr>
              <a:t>Miquel Muñoz</a:t>
            </a:r>
            <a:r>
              <a:rPr lang="en-US" sz="2000">
                <a:solidFill>
                  <a:schemeClr val="dk1"/>
                </a:solidFill>
                <a:latin typeface="Calibri"/>
                <a:ea typeface="Calibri"/>
                <a:cs typeface="Calibri"/>
                <a:sym typeface="Calibri"/>
              </a:rPr>
              <a:t>, Head of HR, Sandsoft</a:t>
            </a:r>
            <a:endParaRPr b="1" sz="2000">
              <a:solidFill>
                <a:schemeClr val="lt1"/>
              </a:solidFill>
              <a:latin typeface="Calibri"/>
              <a:ea typeface="Calibri"/>
              <a:cs typeface="Calibri"/>
              <a:sym typeface="Calibri"/>
            </a:endParaRPr>
          </a:p>
        </p:txBody>
      </p:sp>
      <p:pic>
        <p:nvPicPr>
          <p:cNvPr id="426" name="Google Shape;426;p16"/>
          <p:cNvPicPr preferRelativeResize="0"/>
          <p:nvPr/>
        </p:nvPicPr>
        <p:blipFill rotWithShape="1">
          <a:blip r:embed="rId4">
            <a:alphaModFix/>
          </a:blip>
          <a:srcRect b="0" l="12162" r="8414" t="5121"/>
          <a:stretch/>
        </p:blipFill>
        <p:spPr>
          <a:xfrm>
            <a:off x="265707" y="4020423"/>
            <a:ext cx="2516007" cy="2485752"/>
          </a:xfrm>
          <a:prstGeom prst="ellipse">
            <a:avLst/>
          </a:prstGeom>
          <a:noFill/>
          <a:ln>
            <a:noFill/>
          </a:ln>
        </p:spPr>
      </p:pic>
      <p:sp>
        <p:nvSpPr>
          <p:cNvPr id="427" name="Google Shape;427;p16"/>
          <p:cNvSpPr/>
          <p:nvPr/>
        </p:nvSpPr>
        <p:spPr>
          <a:xfrm flipH="1">
            <a:off x="3448484" y="1499271"/>
            <a:ext cx="8680181" cy="1839760"/>
          </a:xfrm>
          <a:prstGeom prst="round2DiagRect">
            <a:avLst>
              <a:gd fmla="val 8693" name="adj1"/>
              <a:gd fmla="val 0" name="adj2"/>
            </a:avLst>
          </a:prstGeom>
          <a:noFill/>
          <a:ln cap="flat" cmpd="sng" w="38100">
            <a:solidFill>
              <a:srgbClr val="A6BF68"/>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I am a former CEO of Square Enix America, head of publishing at Epic Games, head of marketing at Microsoft Xbox, and VP of digital video and music at Amazon.  I am currently a professor in the interactive media department at the University of Southern California.</a:t>
            </a:r>
            <a:endParaRPr/>
          </a:p>
          <a:p>
            <a:pPr indent="0" lvl="0" marL="0" marR="0" rtl="0" algn="l">
              <a:spcBef>
                <a:spcPts val="0"/>
              </a:spcBef>
              <a:spcAft>
                <a:spcPts val="0"/>
              </a:spcAft>
              <a:buNone/>
            </a:pPr>
            <a:br>
              <a:rPr lang="en-US" sz="1200">
                <a:solidFill>
                  <a:schemeClr val="dk1"/>
                </a:solidFill>
                <a:latin typeface="Calibri"/>
                <a:ea typeface="Calibri"/>
                <a:cs typeface="Calibri"/>
                <a:sym typeface="Calibri"/>
              </a:rPr>
            </a:br>
            <a:endParaRPr sz="1200">
              <a:solidFill>
                <a:schemeClr val="dk1"/>
              </a:solidFill>
              <a:latin typeface="Calibri"/>
              <a:ea typeface="Calibri"/>
              <a:cs typeface="Calibri"/>
              <a:sym typeface="Calibri"/>
            </a:endParaRPr>
          </a:p>
        </p:txBody>
      </p:sp>
      <p:sp>
        <p:nvSpPr>
          <p:cNvPr id="428" name="Google Shape;428;p16"/>
          <p:cNvSpPr/>
          <p:nvPr/>
        </p:nvSpPr>
        <p:spPr>
          <a:xfrm>
            <a:off x="325134" y="1203358"/>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429" name="Google Shape;429;p16"/>
          <p:cNvCxnSpPr/>
          <p:nvPr/>
        </p:nvCxnSpPr>
        <p:spPr>
          <a:xfrm>
            <a:off x="2776715" y="2419151"/>
            <a:ext cx="704919" cy="9997"/>
          </a:xfrm>
          <a:prstGeom prst="straightConnector1">
            <a:avLst/>
          </a:prstGeom>
          <a:noFill/>
          <a:ln cap="rnd" cmpd="sng" w="12700">
            <a:solidFill>
              <a:srgbClr val="3F3F3F"/>
            </a:solidFill>
            <a:prstDash val="dash"/>
            <a:round/>
            <a:headEnd len="sm" w="sm" type="none"/>
            <a:tailEnd len="sm" w="sm" type="none"/>
          </a:ln>
        </p:spPr>
      </p:cxnSp>
      <p:sp>
        <p:nvSpPr>
          <p:cNvPr id="430" name="Google Shape;430;p16"/>
          <p:cNvSpPr/>
          <p:nvPr/>
        </p:nvSpPr>
        <p:spPr>
          <a:xfrm>
            <a:off x="3619654" y="1690516"/>
            <a:ext cx="8386719"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Mike Fischer, </a:t>
            </a:r>
            <a:r>
              <a:rPr lang="en-US" sz="2000">
                <a:solidFill>
                  <a:schemeClr val="dk1"/>
                </a:solidFill>
                <a:latin typeface="Calibri"/>
                <a:ea typeface="Calibri"/>
                <a:cs typeface="Calibri"/>
                <a:sym typeface="Calibri"/>
              </a:rPr>
              <a:t>Professor in Interactive Media , University of Southern California.</a:t>
            </a:r>
            <a:endParaRPr/>
          </a:p>
        </p:txBody>
      </p:sp>
      <p:pic>
        <p:nvPicPr>
          <p:cNvPr id="431" name="Google Shape;431;p16"/>
          <p:cNvPicPr preferRelativeResize="0"/>
          <p:nvPr/>
        </p:nvPicPr>
        <p:blipFill rotWithShape="1">
          <a:blip r:embed="rId5">
            <a:alphaModFix/>
          </a:blip>
          <a:srcRect b="0" l="0" r="0" t="8376"/>
          <a:stretch/>
        </p:blipFill>
        <p:spPr>
          <a:xfrm>
            <a:off x="303930" y="1203358"/>
            <a:ext cx="2516007" cy="2451581"/>
          </a:xfrm>
          <a:prstGeom prst="ellipse">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35" name="Shape 435"/>
        <p:cNvGrpSpPr/>
        <p:nvPr/>
      </p:nvGrpSpPr>
      <p:grpSpPr>
        <a:xfrm>
          <a:off x="0" y="0"/>
          <a:ext cx="0" cy="0"/>
          <a:chOff x="0" y="0"/>
          <a:chExt cx="0" cy="0"/>
        </a:xfrm>
      </p:grpSpPr>
      <p:grpSp>
        <p:nvGrpSpPr>
          <p:cNvPr id="436" name="Google Shape;436;p17"/>
          <p:cNvGrpSpPr/>
          <p:nvPr/>
        </p:nvGrpSpPr>
        <p:grpSpPr>
          <a:xfrm>
            <a:off x="0" y="0"/>
            <a:ext cx="12192000" cy="6858000"/>
            <a:chOff x="0" y="0"/>
            <a:chExt cx="13831614" cy="6858000"/>
          </a:xfrm>
        </p:grpSpPr>
        <p:pic>
          <p:nvPicPr>
            <p:cNvPr descr="A screenshot of a computer&#10;&#10;Description automatically generated with medium confidence" id="437" name="Google Shape;437;p17"/>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438" name="Google Shape;438;p17"/>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439" name="Google Shape;439;p17"/>
          <p:cNvSpPr txBox="1"/>
          <p:nvPr/>
        </p:nvSpPr>
        <p:spPr>
          <a:xfrm>
            <a:off x="321240" y="646324"/>
            <a:ext cx="2305200" cy="417020"/>
          </a:xfrm>
          <a:prstGeom prst="rect">
            <a:avLst/>
          </a:prstGeom>
          <a:noFill/>
          <a:ln>
            <a:noFill/>
          </a:ln>
        </p:spPr>
        <p:txBody>
          <a:bodyPr anchorCtr="0" anchor="t" bIns="0" lIns="0" spcFirstLastPara="1" rIns="0" wrap="square" tIns="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Speakers </a:t>
            </a:r>
            <a:endParaRPr/>
          </a:p>
          <a:p>
            <a:pPr indent="0" lvl="0" marL="0" marR="0" rtl="0" algn="ctr">
              <a:lnSpc>
                <a:spcPct val="90000"/>
              </a:lnSpc>
              <a:spcBef>
                <a:spcPts val="0"/>
              </a:spcBef>
              <a:spcAft>
                <a:spcPts val="0"/>
              </a:spcAft>
              <a:buClr>
                <a:schemeClr val="dk1"/>
              </a:buClr>
              <a:buSzPts val="2800"/>
              <a:buFont typeface="Calibri"/>
              <a:buNone/>
            </a:pPr>
            <a:r>
              <a:t/>
            </a:r>
            <a:endParaRPr b="1" sz="2800">
              <a:solidFill>
                <a:schemeClr val="lt1"/>
              </a:solidFill>
              <a:latin typeface="Calibri"/>
              <a:ea typeface="Calibri"/>
              <a:cs typeface="Calibri"/>
              <a:sym typeface="Calibri"/>
            </a:endParaRPr>
          </a:p>
        </p:txBody>
      </p:sp>
      <p:sp>
        <p:nvSpPr>
          <p:cNvPr id="440" name="Google Shape;440;p17"/>
          <p:cNvSpPr/>
          <p:nvPr/>
        </p:nvSpPr>
        <p:spPr>
          <a:xfrm flipH="1">
            <a:off x="3448484" y="1393248"/>
            <a:ext cx="8680181" cy="1839760"/>
          </a:xfrm>
          <a:prstGeom prst="round2DiagRect">
            <a:avLst>
              <a:gd fmla="val 8693" name="adj1"/>
              <a:gd fmla="val 0" name="adj2"/>
            </a:avLst>
          </a:prstGeom>
          <a:noFill/>
          <a:ln cap="flat" cmpd="sng" w="38100">
            <a:solidFill>
              <a:srgbClr val="7030A0"/>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t/>
            </a:r>
            <a:endParaRPr b="1"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12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200">
                <a:solidFill>
                  <a:schemeClr val="dk1"/>
                </a:solidFill>
                <a:latin typeface="Calibri"/>
                <a:ea typeface="Calibri"/>
                <a:cs typeface="Calibri"/>
                <a:sym typeface="Calibri"/>
              </a:rPr>
              <a:t>Richard Ludlow</a:t>
            </a:r>
            <a:r>
              <a:rPr lang="en-US" sz="1200">
                <a:solidFill>
                  <a:schemeClr val="dk1"/>
                </a:solidFill>
                <a:latin typeface="Calibri"/>
                <a:ea typeface="Calibri"/>
                <a:cs typeface="Calibri"/>
                <a:sym typeface="Calibri"/>
              </a:rPr>
              <a:t> is the Audio Director and co-Founder of Hexany Audio, a Los Angeles based sound and music studio specializing in audio for games, VR (Virtual Reality), and interactive media. Richard has worked on projects for Disney, Activision, Riot Games, Ubisoft, Warner Bros, Universal, Amazon, Sony, Apple, Marvel, Tencent, and many more.</a:t>
            </a:r>
            <a:endParaRPr/>
          </a:p>
        </p:txBody>
      </p:sp>
      <p:sp>
        <p:nvSpPr>
          <p:cNvPr id="441" name="Google Shape;441;p17"/>
          <p:cNvSpPr/>
          <p:nvPr/>
        </p:nvSpPr>
        <p:spPr>
          <a:xfrm>
            <a:off x="325134" y="1097335"/>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442" name="Google Shape;442;p17"/>
          <p:cNvCxnSpPr/>
          <p:nvPr/>
        </p:nvCxnSpPr>
        <p:spPr>
          <a:xfrm>
            <a:off x="2776715" y="2313128"/>
            <a:ext cx="704919" cy="9997"/>
          </a:xfrm>
          <a:prstGeom prst="straightConnector1">
            <a:avLst/>
          </a:prstGeom>
          <a:noFill/>
          <a:ln cap="rnd" cmpd="sng" w="12700">
            <a:solidFill>
              <a:srgbClr val="3F3F3F"/>
            </a:solidFill>
            <a:prstDash val="dash"/>
            <a:round/>
            <a:headEnd len="sm" w="sm" type="none"/>
            <a:tailEnd len="sm" w="sm" type="none"/>
          </a:ln>
        </p:spPr>
      </p:cxnSp>
      <p:sp>
        <p:nvSpPr>
          <p:cNvPr id="443" name="Google Shape;443;p17"/>
          <p:cNvSpPr/>
          <p:nvPr/>
        </p:nvSpPr>
        <p:spPr>
          <a:xfrm>
            <a:off x="4541318" y="1573892"/>
            <a:ext cx="605704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Richard Ludlow, </a:t>
            </a:r>
            <a:r>
              <a:rPr lang="en-US" sz="1800">
                <a:solidFill>
                  <a:schemeClr val="dk1"/>
                </a:solidFill>
                <a:latin typeface="Calibri"/>
                <a:ea typeface="Calibri"/>
                <a:cs typeface="Calibri"/>
                <a:sym typeface="Calibri"/>
              </a:rPr>
              <a:t>Audio Director and Co-Founder, Hexany Audio</a:t>
            </a:r>
            <a:endParaRPr sz="1800">
              <a:solidFill>
                <a:schemeClr val="dk1"/>
              </a:solidFill>
              <a:latin typeface="Calibri"/>
              <a:ea typeface="Calibri"/>
              <a:cs typeface="Calibri"/>
              <a:sym typeface="Calibri"/>
            </a:endParaRPr>
          </a:p>
        </p:txBody>
      </p:sp>
      <p:pic>
        <p:nvPicPr>
          <p:cNvPr id="444" name="Google Shape;444;p17"/>
          <p:cNvPicPr preferRelativeResize="0"/>
          <p:nvPr/>
        </p:nvPicPr>
        <p:blipFill rotWithShape="1">
          <a:blip r:embed="rId4">
            <a:alphaModFix/>
          </a:blip>
          <a:srcRect b="0" l="0" r="0" t="0"/>
          <a:stretch/>
        </p:blipFill>
        <p:spPr>
          <a:xfrm>
            <a:off x="290597" y="1087337"/>
            <a:ext cx="2512321" cy="2485752"/>
          </a:xfrm>
          <a:prstGeom prst="ellipse">
            <a:avLst/>
          </a:prstGeom>
          <a:noFill/>
          <a:ln>
            <a:noFill/>
          </a:ln>
        </p:spPr>
      </p:pic>
      <p:sp>
        <p:nvSpPr>
          <p:cNvPr id="445" name="Google Shape;445;p17"/>
          <p:cNvSpPr/>
          <p:nvPr/>
        </p:nvSpPr>
        <p:spPr>
          <a:xfrm flipH="1">
            <a:off x="3448484" y="3999873"/>
            <a:ext cx="8680181" cy="2116152"/>
          </a:xfrm>
          <a:prstGeom prst="round2DiagRect">
            <a:avLst>
              <a:gd fmla="val 8693" name="adj1"/>
              <a:gd fmla="val 0" name="adj2"/>
            </a:avLst>
          </a:prstGeom>
          <a:noFill/>
          <a:ln cap="flat" cmpd="sng" w="38100">
            <a:solidFill>
              <a:srgbClr val="7030A0"/>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200">
                <a:solidFill>
                  <a:schemeClr val="dk1"/>
                </a:solidFill>
                <a:latin typeface="Calibri"/>
                <a:ea typeface="Calibri"/>
                <a:cs typeface="Calibri"/>
                <a:sym typeface="Calibri"/>
              </a:rPr>
              <a:t>Sunil Thankamushy</a:t>
            </a:r>
            <a:r>
              <a:rPr lang="en-US" sz="1200">
                <a:solidFill>
                  <a:schemeClr val="dk1"/>
                </a:solidFill>
                <a:latin typeface="Calibri"/>
                <a:ea typeface="Calibri"/>
                <a:cs typeface="Calibri"/>
                <a:sym typeface="Calibri"/>
              </a:rPr>
              <a:t> is a video game industry animation director and creative executive who was part of the core teams that developed highly acclaimed, and successful video game franchises such as CALL OF DUTY™: FINEST HOUR™, MEDAL OF HONOR™, etc. Blending technology and animation have been a passion for Sunil. In the various enterprises he has been involved in - gaming, animation, robotics, educational products - he has endeavored to use technology to improve the level of immersion for the user. Besides all his ventures, Sunil is also a faculty at Mt.San Antonio college near Los Angeles, helping lead the animation and gaming program, and directing its Virtual Reality program.</a:t>
            </a:r>
            <a:br>
              <a:rPr lang="en-US" sz="1200">
                <a:solidFill>
                  <a:schemeClr val="lt1"/>
                </a:solidFill>
                <a:latin typeface="Calibri"/>
                <a:ea typeface="Calibri"/>
                <a:cs typeface="Calibri"/>
                <a:sym typeface="Calibri"/>
              </a:rPr>
            </a:br>
            <a:br>
              <a:rPr lang="en-US" sz="1200">
                <a:solidFill>
                  <a:schemeClr val="lt1"/>
                </a:solidFill>
                <a:latin typeface="Calibri"/>
                <a:ea typeface="Calibri"/>
                <a:cs typeface="Calibri"/>
                <a:sym typeface="Calibri"/>
              </a:rPr>
            </a:br>
            <a:endParaRPr sz="1200">
              <a:solidFill>
                <a:schemeClr val="lt1"/>
              </a:solidFill>
              <a:latin typeface="Calibri"/>
              <a:ea typeface="Calibri"/>
              <a:cs typeface="Calibri"/>
              <a:sym typeface="Calibri"/>
            </a:endParaRPr>
          </a:p>
          <a:p>
            <a:pPr indent="-304790" lvl="0" marL="380990" marR="0" rtl="0" algn="l">
              <a:spcBef>
                <a:spcPts val="0"/>
              </a:spcBef>
              <a:spcAft>
                <a:spcPts val="0"/>
              </a:spcAft>
              <a:buClr>
                <a:schemeClr val="lt1"/>
              </a:buClr>
              <a:buSzPts val="1200"/>
              <a:buFont typeface="Arial"/>
              <a:buNone/>
            </a:pPr>
            <a:r>
              <a:t/>
            </a:r>
            <a:endParaRPr sz="1200">
              <a:solidFill>
                <a:schemeClr val="lt1"/>
              </a:solidFill>
              <a:latin typeface="Calibri"/>
              <a:ea typeface="Calibri"/>
              <a:cs typeface="Calibri"/>
              <a:sym typeface="Calibri"/>
            </a:endParaRPr>
          </a:p>
          <a:p>
            <a:pPr indent="-304790" lvl="0" marL="380990" marR="0" rtl="0" algn="l">
              <a:spcBef>
                <a:spcPts val="0"/>
              </a:spcBef>
              <a:spcAft>
                <a:spcPts val="0"/>
              </a:spcAft>
              <a:buClr>
                <a:schemeClr val="lt1"/>
              </a:buClr>
              <a:buSzPts val="1200"/>
              <a:buFont typeface="Arial"/>
              <a:buNone/>
            </a:pPr>
            <a:r>
              <a:t/>
            </a:r>
            <a:endParaRPr sz="1200">
              <a:solidFill>
                <a:schemeClr val="lt1"/>
              </a:solidFill>
              <a:latin typeface="Calibri"/>
              <a:ea typeface="Calibri"/>
              <a:cs typeface="Calibri"/>
              <a:sym typeface="Calibri"/>
            </a:endParaRPr>
          </a:p>
        </p:txBody>
      </p:sp>
      <p:sp>
        <p:nvSpPr>
          <p:cNvPr id="446" name="Google Shape;446;p17"/>
          <p:cNvSpPr/>
          <p:nvPr/>
        </p:nvSpPr>
        <p:spPr>
          <a:xfrm>
            <a:off x="325134" y="3842156"/>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447" name="Google Shape;447;p17"/>
          <p:cNvCxnSpPr/>
          <p:nvPr/>
        </p:nvCxnSpPr>
        <p:spPr>
          <a:xfrm>
            <a:off x="2776715" y="5057950"/>
            <a:ext cx="704919" cy="9997"/>
          </a:xfrm>
          <a:prstGeom prst="straightConnector1">
            <a:avLst/>
          </a:prstGeom>
          <a:noFill/>
          <a:ln cap="rnd" cmpd="sng" w="12700">
            <a:solidFill>
              <a:srgbClr val="3F3F3F"/>
            </a:solidFill>
            <a:prstDash val="dash"/>
            <a:round/>
            <a:headEnd len="sm" w="sm" type="none"/>
            <a:tailEnd len="sm" w="sm" type="none"/>
          </a:ln>
        </p:spPr>
      </p:cxnSp>
      <p:sp>
        <p:nvSpPr>
          <p:cNvPr id="448" name="Google Shape;448;p17"/>
          <p:cNvSpPr/>
          <p:nvPr/>
        </p:nvSpPr>
        <p:spPr>
          <a:xfrm>
            <a:off x="3916297" y="4109558"/>
            <a:ext cx="7744556" cy="4001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000">
                <a:solidFill>
                  <a:schemeClr val="dk1"/>
                </a:solidFill>
                <a:latin typeface="Calibri"/>
                <a:ea typeface="Calibri"/>
                <a:cs typeface="Calibri"/>
                <a:sym typeface="Calibri"/>
              </a:rPr>
              <a:t>Sunil Thankamushy</a:t>
            </a:r>
            <a:r>
              <a:rPr lang="en-US" sz="2000">
                <a:solidFill>
                  <a:schemeClr val="dk1"/>
                </a:solidFill>
                <a:latin typeface="Calibri"/>
                <a:ea typeface="Calibri"/>
                <a:cs typeface="Calibri"/>
                <a:sym typeface="Calibri"/>
              </a:rPr>
              <a:t>, Industry Animation Director and Creative Executive </a:t>
            </a:r>
            <a:endParaRPr b="1" sz="2000">
              <a:solidFill>
                <a:schemeClr val="lt1"/>
              </a:solidFill>
              <a:latin typeface="Calibri"/>
              <a:ea typeface="Calibri"/>
              <a:cs typeface="Calibri"/>
              <a:sym typeface="Calibri"/>
            </a:endParaRPr>
          </a:p>
        </p:txBody>
      </p:sp>
      <p:pic>
        <p:nvPicPr>
          <p:cNvPr id="449" name="Google Shape;449;p17"/>
          <p:cNvPicPr preferRelativeResize="0"/>
          <p:nvPr/>
        </p:nvPicPr>
        <p:blipFill rotWithShape="1">
          <a:blip r:embed="rId5">
            <a:alphaModFix/>
          </a:blip>
          <a:srcRect b="0" l="0" r="5414" t="4866"/>
          <a:stretch/>
        </p:blipFill>
        <p:spPr>
          <a:xfrm>
            <a:off x="290597" y="3825071"/>
            <a:ext cx="2512321" cy="2485752"/>
          </a:xfrm>
          <a:prstGeom prst="ellipse">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53" name="Shape 453"/>
        <p:cNvGrpSpPr/>
        <p:nvPr/>
      </p:nvGrpSpPr>
      <p:grpSpPr>
        <a:xfrm>
          <a:off x="0" y="0"/>
          <a:ext cx="0" cy="0"/>
          <a:chOff x="0" y="0"/>
          <a:chExt cx="0" cy="0"/>
        </a:xfrm>
      </p:grpSpPr>
      <p:grpSp>
        <p:nvGrpSpPr>
          <p:cNvPr id="454" name="Google Shape;454;p18"/>
          <p:cNvGrpSpPr/>
          <p:nvPr/>
        </p:nvGrpSpPr>
        <p:grpSpPr>
          <a:xfrm>
            <a:off x="0" y="0"/>
            <a:ext cx="12192000" cy="6858000"/>
            <a:chOff x="0" y="0"/>
            <a:chExt cx="13831614" cy="6858000"/>
          </a:xfrm>
        </p:grpSpPr>
        <p:pic>
          <p:nvPicPr>
            <p:cNvPr descr="A screenshot of a computer&#10;&#10;Description automatically generated with medium confidence" id="455" name="Google Shape;455;p18"/>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456" name="Google Shape;456;p18"/>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457" name="Google Shape;457;p18"/>
          <p:cNvSpPr txBox="1"/>
          <p:nvPr/>
        </p:nvSpPr>
        <p:spPr>
          <a:xfrm>
            <a:off x="321240" y="646324"/>
            <a:ext cx="2305200" cy="417020"/>
          </a:xfrm>
          <a:prstGeom prst="rect">
            <a:avLst/>
          </a:prstGeom>
          <a:noFill/>
          <a:ln>
            <a:noFill/>
          </a:ln>
        </p:spPr>
        <p:txBody>
          <a:bodyPr anchorCtr="0" anchor="t" bIns="0" lIns="0" spcFirstLastPara="1" rIns="0" wrap="square" tIns="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Speakers </a:t>
            </a:r>
            <a:endParaRPr/>
          </a:p>
          <a:p>
            <a:pPr indent="0" lvl="0" marL="0" marR="0" rtl="0" algn="ctr">
              <a:lnSpc>
                <a:spcPct val="90000"/>
              </a:lnSpc>
              <a:spcBef>
                <a:spcPts val="0"/>
              </a:spcBef>
              <a:spcAft>
                <a:spcPts val="0"/>
              </a:spcAft>
              <a:buClr>
                <a:schemeClr val="dk1"/>
              </a:buClr>
              <a:buSzPts val="2800"/>
              <a:buFont typeface="Calibri"/>
              <a:buNone/>
            </a:pPr>
            <a:r>
              <a:t/>
            </a:r>
            <a:endParaRPr b="1" sz="2800">
              <a:solidFill>
                <a:schemeClr val="lt1"/>
              </a:solidFill>
              <a:latin typeface="Calibri"/>
              <a:ea typeface="Calibri"/>
              <a:cs typeface="Calibri"/>
              <a:sym typeface="Calibri"/>
            </a:endParaRPr>
          </a:p>
        </p:txBody>
      </p:sp>
      <p:sp>
        <p:nvSpPr>
          <p:cNvPr id="458" name="Google Shape;458;p18"/>
          <p:cNvSpPr/>
          <p:nvPr/>
        </p:nvSpPr>
        <p:spPr>
          <a:xfrm flipH="1">
            <a:off x="3448484" y="815365"/>
            <a:ext cx="8680181" cy="3519335"/>
          </a:xfrm>
          <a:prstGeom prst="round2DiagRect">
            <a:avLst>
              <a:gd fmla="val 8693" name="adj1"/>
              <a:gd fmla="val 0" name="adj2"/>
            </a:avLst>
          </a:prstGeom>
          <a:noFill/>
          <a:ln cap="flat" cmpd="sng" w="38100">
            <a:solidFill>
              <a:srgbClr val="4DA4A1"/>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A lifelong and constant creator, Tim found his calling in game development.  He majored in Film Studies at the University of Colorado Boulder, and also had a passion for computers from an early age.</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In high school Tim learned how to program his own video games and kept that up as a hobby through college and early work life in Japan, first teaching English and later working on a Japanese Television show as assistant director.</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Tim got his start in the games industry in quality assurance at Disney, quickly turning that into an associate producer role, and later game designer.  There he started a mobile development team who went on to create Disney’s biggest early App Store successes "JellyCar" and “Where’s My Water?”.  That led to more senior creative positions at both Disney and later NBCUniversal as Vice President, Games Creative, where he led a team of designers and artists who helped solve creative challenges for games, and pitch new game concepts.</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Tim is now a full-time independent creator, releasing solo games under the name "Walaber" (Pro Gymnast, JellyCar), and is also half of the two-person game company "Toyful Games" (Very Very Valet).</a:t>
            </a:r>
            <a:endParaRPr/>
          </a:p>
          <a:p>
            <a:pPr indent="0" lvl="0" marL="0" marR="0" rtl="0" algn="l">
              <a:spcBef>
                <a:spcPts val="0"/>
              </a:spcBef>
              <a:spcAft>
                <a:spcPts val="0"/>
              </a:spcAft>
              <a:buNone/>
            </a:pPr>
            <a:br>
              <a:rPr lang="en-US" sz="1200">
                <a:solidFill>
                  <a:schemeClr val="lt1"/>
                </a:solidFill>
                <a:latin typeface="Calibri"/>
                <a:ea typeface="Calibri"/>
                <a:cs typeface="Calibri"/>
                <a:sym typeface="Calibri"/>
              </a:rPr>
            </a:br>
            <a:br>
              <a:rPr lang="en-US" sz="1200">
                <a:solidFill>
                  <a:schemeClr val="lt1"/>
                </a:solidFill>
                <a:latin typeface="Calibri"/>
                <a:ea typeface="Calibri"/>
                <a:cs typeface="Calibri"/>
                <a:sym typeface="Calibri"/>
              </a:rPr>
            </a:br>
            <a:br>
              <a:rPr lang="en-US" sz="2133">
                <a:solidFill>
                  <a:schemeClr val="lt1"/>
                </a:solidFill>
                <a:latin typeface="Calibri"/>
                <a:ea typeface="Calibri"/>
                <a:cs typeface="Calibri"/>
                <a:sym typeface="Calibri"/>
              </a:rPr>
            </a:br>
            <a:endParaRPr sz="2133">
              <a:solidFill>
                <a:schemeClr val="lt1"/>
              </a:solidFill>
              <a:latin typeface="Calibri"/>
              <a:ea typeface="Calibri"/>
              <a:cs typeface="Calibri"/>
              <a:sym typeface="Calibri"/>
            </a:endParaRPr>
          </a:p>
          <a:p>
            <a:pPr indent="0" lvl="0" marL="0" marR="0" rtl="0" algn="l">
              <a:spcBef>
                <a:spcPts val="0"/>
              </a:spcBef>
              <a:spcAft>
                <a:spcPts val="0"/>
              </a:spcAft>
              <a:buNone/>
            </a:pPr>
            <a:r>
              <a:t/>
            </a:r>
            <a:endParaRPr sz="2133">
              <a:solidFill>
                <a:schemeClr val="lt1"/>
              </a:solidFill>
              <a:latin typeface="Calibri"/>
              <a:ea typeface="Calibri"/>
              <a:cs typeface="Calibri"/>
              <a:sym typeface="Calibri"/>
            </a:endParaRPr>
          </a:p>
          <a:p>
            <a:pPr indent="-245544" lvl="0" marL="380990" marR="0" rtl="0" algn="l">
              <a:spcBef>
                <a:spcPts val="0"/>
              </a:spcBef>
              <a:spcAft>
                <a:spcPts val="0"/>
              </a:spcAft>
              <a:buClr>
                <a:schemeClr val="lt1"/>
              </a:buClr>
              <a:buSzPts val="2133"/>
              <a:buFont typeface="Arial"/>
              <a:buNone/>
            </a:pPr>
            <a:r>
              <a:t/>
            </a:r>
            <a:endParaRPr sz="2133">
              <a:solidFill>
                <a:schemeClr val="lt1"/>
              </a:solidFill>
              <a:latin typeface="Montserrat Medium"/>
              <a:ea typeface="Montserrat Medium"/>
              <a:cs typeface="Montserrat Medium"/>
              <a:sym typeface="Montserrat Medium"/>
            </a:endParaRPr>
          </a:p>
        </p:txBody>
      </p:sp>
      <p:sp>
        <p:nvSpPr>
          <p:cNvPr id="459" name="Google Shape;459;p18"/>
          <p:cNvSpPr/>
          <p:nvPr/>
        </p:nvSpPr>
        <p:spPr>
          <a:xfrm>
            <a:off x="325134" y="996006"/>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460" name="Google Shape;460;p18"/>
          <p:cNvCxnSpPr/>
          <p:nvPr/>
        </p:nvCxnSpPr>
        <p:spPr>
          <a:xfrm>
            <a:off x="2776715" y="2211799"/>
            <a:ext cx="704919" cy="9997"/>
          </a:xfrm>
          <a:prstGeom prst="straightConnector1">
            <a:avLst/>
          </a:prstGeom>
          <a:noFill/>
          <a:ln cap="rnd" cmpd="sng" w="12700">
            <a:solidFill>
              <a:srgbClr val="3F3F3F"/>
            </a:solidFill>
            <a:prstDash val="dash"/>
            <a:round/>
            <a:headEnd len="sm" w="sm" type="none"/>
            <a:tailEnd len="sm" w="sm" type="none"/>
          </a:ln>
        </p:spPr>
      </p:cxnSp>
      <p:sp>
        <p:nvSpPr>
          <p:cNvPr id="461" name="Google Shape;461;p18"/>
          <p:cNvSpPr/>
          <p:nvPr/>
        </p:nvSpPr>
        <p:spPr>
          <a:xfrm>
            <a:off x="3974356" y="996006"/>
            <a:ext cx="762843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Tim Fitzrandolph, I</a:t>
            </a:r>
            <a:r>
              <a:rPr lang="en-US" sz="2000">
                <a:solidFill>
                  <a:schemeClr val="dk1"/>
                </a:solidFill>
                <a:latin typeface="Calibri"/>
                <a:ea typeface="Calibri"/>
                <a:cs typeface="Calibri"/>
                <a:sym typeface="Calibri"/>
              </a:rPr>
              <a:t>ndependent Creator and Co-Founder, Toyful Games </a:t>
            </a:r>
            <a:r>
              <a:rPr b="1" lang="en-US" sz="2000">
                <a:solidFill>
                  <a:schemeClr val="dk1"/>
                </a:solidFill>
                <a:latin typeface="Calibri"/>
                <a:ea typeface="Calibri"/>
                <a:cs typeface="Calibri"/>
                <a:sym typeface="Calibri"/>
              </a:rPr>
              <a:t> </a:t>
            </a:r>
            <a:endParaRPr sz="2000">
              <a:solidFill>
                <a:schemeClr val="dk1"/>
              </a:solidFill>
              <a:latin typeface="Calibri"/>
              <a:ea typeface="Calibri"/>
              <a:cs typeface="Calibri"/>
              <a:sym typeface="Calibri"/>
            </a:endParaRPr>
          </a:p>
        </p:txBody>
      </p:sp>
      <p:pic>
        <p:nvPicPr>
          <p:cNvPr id="462" name="Google Shape;462;p18"/>
          <p:cNvPicPr preferRelativeResize="0"/>
          <p:nvPr/>
        </p:nvPicPr>
        <p:blipFill rotWithShape="1">
          <a:blip r:embed="rId4">
            <a:alphaModFix/>
          </a:blip>
          <a:srcRect b="12820" l="6196" r="5829" t="10264"/>
          <a:stretch/>
        </p:blipFill>
        <p:spPr>
          <a:xfrm>
            <a:off x="325134" y="996006"/>
            <a:ext cx="2451581" cy="2451581"/>
          </a:xfrm>
          <a:prstGeom prst="ellipse">
            <a:avLst/>
          </a:prstGeom>
          <a:noFill/>
          <a:ln>
            <a:noFill/>
          </a:ln>
        </p:spPr>
      </p:pic>
      <p:sp>
        <p:nvSpPr>
          <p:cNvPr id="463" name="Google Shape;463;p18"/>
          <p:cNvSpPr/>
          <p:nvPr/>
        </p:nvSpPr>
        <p:spPr>
          <a:xfrm flipH="1">
            <a:off x="3448484" y="4717374"/>
            <a:ext cx="8680181" cy="1583609"/>
          </a:xfrm>
          <a:prstGeom prst="round2DiagRect">
            <a:avLst>
              <a:gd fmla="val 8693" name="adj1"/>
              <a:gd fmla="val 0" name="adj2"/>
            </a:avLst>
          </a:prstGeom>
          <a:noFill/>
          <a:ln cap="flat" cmpd="sng" w="38100">
            <a:solidFill>
              <a:srgbClr val="4DA4A1"/>
            </a:solidFill>
            <a:prstDash val="solid"/>
            <a:miter lim="800000"/>
            <a:headEnd len="sm" w="sm" type="none"/>
            <a:tailEnd len="sm" w="sm" type="none"/>
          </a:ln>
        </p:spPr>
        <p:txBody>
          <a:bodyPr anchorCtr="0" anchor="t" bIns="0" lIns="288000" spcFirstLastPara="1" rIns="288000" wrap="square" tIns="432000">
            <a:noAutofit/>
          </a:bodyPr>
          <a:lstStyle/>
          <a:p>
            <a:pPr indent="0" lvl="0" marL="0" marR="0" rtl="0" algn="l">
              <a:spcBef>
                <a:spcPts val="0"/>
              </a:spcBef>
              <a:spcAft>
                <a:spcPts val="0"/>
              </a:spcAft>
              <a:buNone/>
            </a:pPr>
            <a:r>
              <a:t/>
            </a:r>
            <a:endParaRPr b="1"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1467">
              <a:solidFill>
                <a:schemeClr val="dk1"/>
              </a:solidFill>
              <a:latin typeface="Calibri"/>
              <a:ea typeface="Calibri"/>
              <a:cs typeface="Calibri"/>
              <a:sym typeface="Calibri"/>
            </a:endParaRPr>
          </a:p>
          <a:p>
            <a:pPr indent="0" lvl="0" marL="0" marR="0" rtl="0" algn="l">
              <a:spcBef>
                <a:spcPts val="0"/>
              </a:spcBef>
              <a:spcAft>
                <a:spcPts val="0"/>
              </a:spcAft>
              <a:buNone/>
            </a:pPr>
            <a:r>
              <a:rPr b="1" lang="en-US" sz="1200">
                <a:solidFill>
                  <a:schemeClr val="dk1"/>
                </a:solidFill>
                <a:latin typeface="Calibri"/>
                <a:ea typeface="Calibri"/>
                <a:cs typeface="Calibri"/>
                <a:sym typeface="Calibri"/>
              </a:rPr>
              <a:t>Yahsir Qureshi</a:t>
            </a:r>
            <a:r>
              <a:rPr lang="en-US" sz="1200">
                <a:solidFill>
                  <a:schemeClr val="dk1"/>
                </a:solidFill>
                <a:latin typeface="Calibri"/>
                <a:ea typeface="Calibri"/>
                <a:cs typeface="Calibri"/>
                <a:sym typeface="Calibri"/>
              </a:rPr>
              <a:t> is an Executive Producer @Sandsoft. ex-Electronic Arts, Zynga 13+yrs Experience in the Gaming Industry. Worked on FIFA, Need for Speed, Battlefield, CSR Racing 2, Dawn of Titans amongst others.</a:t>
            </a:r>
            <a:endParaRPr/>
          </a:p>
          <a:p>
            <a:pPr indent="0" lvl="0" marL="0" marR="0" rtl="0" algn="l">
              <a:spcBef>
                <a:spcPts val="0"/>
              </a:spcBef>
              <a:spcAft>
                <a:spcPts val="0"/>
              </a:spcAft>
              <a:buNone/>
            </a:pPr>
            <a:br>
              <a:rPr lang="en-US" sz="1467">
                <a:solidFill>
                  <a:schemeClr val="dk1"/>
                </a:solidFill>
                <a:latin typeface="Calibri"/>
                <a:ea typeface="Calibri"/>
                <a:cs typeface="Calibri"/>
                <a:sym typeface="Calibri"/>
              </a:rPr>
            </a:br>
            <a:endParaRPr sz="1467">
              <a:solidFill>
                <a:schemeClr val="dk1"/>
              </a:solidFill>
              <a:latin typeface="Calibri"/>
              <a:ea typeface="Calibri"/>
              <a:cs typeface="Calibri"/>
              <a:sym typeface="Calibri"/>
            </a:endParaRPr>
          </a:p>
        </p:txBody>
      </p:sp>
      <p:sp>
        <p:nvSpPr>
          <p:cNvPr id="464" name="Google Shape;464;p18"/>
          <p:cNvSpPr/>
          <p:nvPr/>
        </p:nvSpPr>
        <p:spPr>
          <a:xfrm>
            <a:off x="325134" y="4293386"/>
            <a:ext cx="2451581" cy="2451581"/>
          </a:xfrm>
          <a:prstGeom prst="ellipse">
            <a:avLst/>
          </a:prstGeom>
          <a:solidFill>
            <a:schemeClr val="lt1"/>
          </a:solidFill>
          <a:ln>
            <a:noFill/>
          </a:ln>
          <a:effectLst>
            <a:outerShdw blurRad="254000" rotWithShape="0" algn="tl" dir="2700000" dist="190500">
              <a:srgbClr val="000000">
                <a:alpha val="2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67"/>
              <a:buFont typeface="Arial"/>
              <a:buNone/>
            </a:pPr>
            <a:r>
              <a:t/>
            </a:r>
            <a:endParaRPr sz="1867">
              <a:solidFill>
                <a:srgbClr val="222222"/>
              </a:solidFill>
              <a:latin typeface="Montserrat Medium"/>
              <a:ea typeface="Montserrat Medium"/>
              <a:cs typeface="Montserrat Medium"/>
              <a:sym typeface="Montserrat Medium"/>
            </a:endParaRPr>
          </a:p>
        </p:txBody>
      </p:sp>
      <p:cxnSp>
        <p:nvCxnSpPr>
          <p:cNvPr id="465" name="Google Shape;465;p18"/>
          <p:cNvCxnSpPr/>
          <p:nvPr/>
        </p:nvCxnSpPr>
        <p:spPr>
          <a:xfrm>
            <a:off x="2776715" y="5509179"/>
            <a:ext cx="704919" cy="9997"/>
          </a:xfrm>
          <a:prstGeom prst="straightConnector1">
            <a:avLst/>
          </a:prstGeom>
          <a:noFill/>
          <a:ln cap="rnd" cmpd="sng" w="12700">
            <a:solidFill>
              <a:srgbClr val="3F3F3F"/>
            </a:solidFill>
            <a:prstDash val="dash"/>
            <a:round/>
            <a:headEnd len="sm" w="sm" type="none"/>
            <a:tailEnd len="sm" w="sm" type="none"/>
          </a:ln>
        </p:spPr>
      </p:cxnSp>
      <p:sp>
        <p:nvSpPr>
          <p:cNvPr id="466" name="Google Shape;466;p18"/>
          <p:cNvSpPr/>
          <p:nvPr/>
        </p:nvSpPr>
        <p:spPr>
          <a:xfrm>
            <a:off x="5464007" y="4950172"/>
            <a:ext cx="4844916"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Yahsir Qureshi, </a:t>
            </a:r>
            <a:r>
              <a:rPr lang="en-US" sz="2000">
                <a:solidFill>
                  <a:schemeClr val="dk1"/>
                </a:solidFill>
                <a:latin typeface="Calibri"/>
                <a:ea typeface="Calibri"/>
                <a:cs typeface="Calibri"/>
                <a:sym typeface="Calibri"/>
              </a:rPr>
              <a:t>Executive Producer, Sandsoft</a:t>
            </a:r>
            <a:endParaRPr sz="2000">
              <a:solidFill>
                <a:schemeClr val="dk1"/>
              </a:solidFill>
              <a:latin typeface="Calibri"/>
              <a:ea typeface="Calibri"/>
              <a:cs typeface="Calibri"/>
              <a:sym typeface="Calibri"/>
            </a:endParaRPr>
          </a:p>
        </p:txBody>
      </p:sp>
      <p:pic>
        <p:nvPicPr>
          <p:cNvPr id="467" name="Google Shape;467;p18"/>
          <p:cNvPicPr preferRelativeResize="0"/>
          <p:nvPr/>
        </p:nvPicPr>
        <p:blipFill rotWithShape="1">
          <a:blip r:embed="rId5">
            <a:alphaModFix/>
          </a:blip>
          <a:srcRect b="21835" l="0" r="17061" t="13347"/>
          <a:stretch/>
        </p:blipFill>
        <p:spPr>
          <a:xfrm>
            <a:off x="325134" y="4285886"/>
            <a:ext cx="2451581" cy="2466580"/>
          </a:xfrm>
          <a:prstGeom prst="ellipse">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71" name="Shape 471"/>
        <p:cNvGrpSpPr/>
        <p:nvPr/>
      </p:nvGrpSpPr>
      <p:grpSpPr>
        <a:xfrm>
          <a:off x="0" y="0"/>
          <a:ext cx="0" cy="0"/>
          <a:chOff x="0" y="0"/>
          <a:chExt cx="0" cy="0"/>
        </a:xfrm>
      </p:grpSpPr>
      <p:grpSp>
        <p:nvGrpSpPr>
          <p:cNvPr id="472" name="Google Shape;472;p26"/>
          <p:cNvGrpSpPr/>
          <p:nvPr/>
        </p:nvGrpSpPr>
        <p:grpSpPr>
          <a:xfrm>
            <a:off x="0" y="0"/>
            <a:ext cx="12192000" cy="6858000"/>
            <a:chOff x="0" y="0"/>
            <a:chExt cx="13831614" cy="6858000"/>
          </a:xfrm>
        </p:grpSpPr>
        <p:pic>
          <p:nvPicPr>
            <p:cNvPr descr="A screenshot of a computer&#10;&#10;Description automatically generated with medium confidence" id="473" name="Google Shape;473;p26"/>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474" name="Google Shape;474;p26"/>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475" name="Google Shape;475;p26"/>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a:p>
        </p:txBody>
      </p:sp>
      <p:sp>
        <p:nvSpPr>
          <p:cNvPr id="476" name="Google Shape;476;p26"/>
          <p:cNvSpPr txBox="1"/>
          <p:nvPr/>
        </p:nvSpPr>
        <p:spPr>
          <a:xfrm>
            <a:off x="411903" y="3246168"/>
            <a:ext cx="2305200" cy="365664"/>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800" u="none" cap="none" strike="noStrike">
                <a:solidFill>
                  <a:schemeClr val="lt1"/>
                </a:solidFill>
                <a:latin typeface="Calibri"/>
                <a:ea typeface="Calibri"/>
                <a:cs typeface="Calibri"/>
                <a:sym typeface="Calibri"/>
              </a:rPr>
              <a:t>Content Policy</a:t>
            </a:r>
            <a:endParaRPr/>
          </a:p>
        </p:txBody>
      </p:sp>
      <p:sp>
        <p:nvSpPr>
          <p:cNvPr id="477" name="Google Shape;477;p26"/>
          <p:cNvSpPr txBox="1"/>
          <p:nvPr/>
        </p:nvSpPr>
        <p:spPr>
          <a:xfrm>
            <a:off x="3392454" y="843677"/>
            <a:ext cx="8354700" cy="5171700"/>
          </a:xfrm>
          <a:prstGeom prst="rect">
            <a:avLst/>
          </a:prstGeom>
          <a:noFill/>
          <a:ln>
            <a:noFill/>
          </a:ln>
        </p:spPr>
        <p:txBody>
          <a:bodyPr anchorCtr="0" anchor="t" bIns="45700" lIns="91425" spcFirstLastPara="1" rIns="91425" wrap="square" tIns="45700">
            <a:spAutoFit/>
          </a:bodyPr>
          <a:lstStyle/>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The KAUSTxSandsoft Game Jam is about experimentation, sharing, collaboration and learning from each other. All Jammers are expected to share their games by uploading their games, assets, source code etc.</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Games are uploaded under the </a:t>
            </a:r>
            <a:r>
              <a:rPr b="1" lang="en-US" sz="1500" u="sng">
                <a:solidFill>
                  <a:srgbClr val="4DA4A1"/>
                </a:solidFill>
                <a:latin typeface="Calibri"/>
                <a:ea typeface="Calibri"/>
                <a:cs typeface="Calibri"/>
                <a:sym typeface="Calibri"/>
                <a:hlinkClick r:id="rId4">
                  <a:extLst>
                    <a:ext uri="{A12FA001-AC4F-418D-AE19-62706E023703}">
                      <ahyp:hlinkClr val="tx"/>
                    </a:ext>
                  </a:extLst>
                </a:hlinkClick>
              </a:rPr>
              <a:t>Attribution-NonCommercial-ShareAlike 4.0 Creative Commons license</a:t>
            </a:r>
            <a:r>
              <a:rPr lang="en-US" sz="1500">
                <a:solidFill>
                  <a:srgbClr val="4DA4A1"/>
                </a:solidFill>
                <a:latin typeface="Calibri"/>
                <a:ea typeface="Calibri"/>
                <a:cs typeface="Calibri"/>
                <a:sym typeface="Calibri"/>
              </a:rPr>
              <a:t> (</a:t>
            </a:r>
            <a:r>
              <a:rPr b="1" lang="en-US" sz="1500" u="sng">
                <a:solidFill>
                  <a:srgbClr val="4DA4A1"/>
                </a:solidFill>
                <a:latin typeface="Calibri"/>
                <a:ea typeface="Calibri"/>
                <a:cs typeface="Calibri"/>
                <a:sym typeface="Calibri"/>
                <a:hlinkClick r:id="rId5">
                  <a:extLst>
                    <a:ext uri="{A12FA001-AC4F-418D-AE19-62706E023703}">
                      <ahyp:hlinkClr val="tx"/>
                    </a:ext>
                  </a:extLst>
                </a:hlinkClick>
              </a:rPr>
              <a:t>https://creativecommons.org/licenses/by-nc-sa/4.0/</a:t>
            </a:r>
            <a:endParaRPr>
              <a:solidFill>
                <a:srgbClr val="4DA4A1"/>
              </a:solidFill>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This basically means the team that created the game, owns the original content and can do with it as they please, and that KAUSTxSandsoft Game Jam retains an original copy that other people can download, modify and distribute for non-commercial purposes. </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All files necessary to run the game, as well as all assets, source code and project files created during the jam and necessary to rebuild/compile &amp; link the game from scratch must be uploaded as well. Third party tools, libraries, engines and assets that are used for the game, but not created during the game jam, may be omitted from the game jam project submission. However, clear instructions must be included on how to purchase or obtain these resources in order to continue development on the game.</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KAUSTxSandsoft Game Jam also reserves the right to remove any uploaded games if the content is offensive or unsuitable. This includes but is not limited to: games with </a:t>
            </a:r>
            <a:r>
              <a:rPr lang="en-US" sz="1500">
                <a:solidFill>
                  <a:schemeClr val="dk1"/>
                </a:solidFill>
                <a:latin typeface="Calibri"/>
                <a:ea typeface="Calibri"/>
                <a:cs typeface="Calibri"/>
                <a:sym typeface="Calibri"/>
              </a:rPr>
              <a:t>harmful</a:t>
            </a:r>
            <a:r>
              <a:rPr lang="en-US" sz="1500">
                <a:solidFill>
                  <a:schemeClr val="dk1"/>
                </a:solidFill>
                <a:latin typeface="Calibri"/>
                <a:ea typeface="Calibri"/>
                <a:cs typeface="Calibri"/>
                <a:sym typeface="Calibri"/>
              </a:rPr>
              <a:t> or prejudicial themes related to gender, sexual orientation, age, ability, appearance, ethnicity, national origin, citizenship, socioeconomic status, or religion.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0" name="Shape 110"/>
        <p:cNvGrpSpPr/>
        <p:nvPr/>
      </p:nvGrpSpPr>
      <p:grpSpPr>
        <a:xfrm>
          <a:off x="0" y="0"/>
          <a:ext cx="0" cy="0"/>
          <a:chOff x="0" y="0"/>
          <a:chExt cx="0" cy="0"/>
        </a:xfrm>
      </p:grpSpPr>
      <p:grpSp>
        <p:nvGrpSpPr>
          <p:cNvPr id="111" name="Google Shape;111;p3"/>
          <p:cNvGrpSpPr/>
          <p:nvPr/>
        </p:nvGrpSpPr>
        <p:grpSpPr>
          <a:xfrm>
            <a:off x="0" y="0"/>
            <a:ext cx="12192000" cy="6858000"/>
            <a:chOff x="0" y="0"/>
            <a:chExt cx="13831614" cy="6858000"/>
          </a:xfrm>
        </p:grpSpPr>
        <p:pic>
          <p:nvPicPr>
            <p:cNvPr descr="A screenshot of a computer&#10;&#10;Description automatically generated with medium confidence" id="112" name="Google Shape;112;p3"/>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113" name="Google Shape;113;p3"/>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b="0" i="0" sz="2400" u="none" cap="none" strike="noStrike">
                <a:solidFill>
                  <a:schemeClr val="dk1"/>
                </a:solidFill>
                <a:latin typeface="Calibri"/>
                <a:ea typeface="Calibri"/>
                <a:cs typeface="Calibri"/>
                <a:sym typeface="Calibri"/>
              </a:endParaRPr>
            </a:p>
          </p:txBody>
        </p:sp>
      </p:grpSp>
      <p:sp>
        <p:nvSpPr>
          <p:cNvPr id="114" name="Google Shape;114;p3"/>
          <p:cNvSpPr txBox="1"/>
          <p:nvPr/>
        </p:nvSpPr>
        <p:spPr>
          <a:xfrm>
            <a:off x="242781" y="3027374"/>
            <a:ext cx="2462118" cy="803251"/>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i="0" lang="en-US" sz="2800" u="none" cap="none" strike="noStrike">
                <a:solidFill>
                  <a:schemeClr val="lt1"/>
                </a:solidFill>
                <a:latin typeface="Calibri"/>
                <a:ea typeface="Calibri"/>
                <a:cs typeface="Calibri"/>
                <a:sym typeface="Calibri"/>
              </a:rPr>
              <a:t>Game Jam Highlights</a:t>
            </a:r>
            <a:endParaRPr b="1" i="0" sz="2800" u="none" cap="none" strike="noStrike">
              <a:solidFill>
                <a:schemeClr val="lt1"/>
              </a:solidFill>
              <a:latin typeface="Calibri"/>
              <a:ea typeface="Calibri"/>
              <a:cs typeface="Calibri"/>
              <a:sym typeface="Calibri"/>
            </a:endParaRPr>
          </a:p>
        </p:txBody>
      </p:sp>
      <p:sp>
        <p:nvSpPr>
          <p:cNvPr id="115" name="Google Shape;115;p3"/>
          <p:cNvSpPr txBox="1"/>
          <p:nvPr/>
        </p:nvSpPr>
        <p:spPr>
          <a:xfrm>
            <a:off x="3456635" y="196472"/>
            <a:ext cx="8360400" cy="1631700"/>
          </a:xfrm>
          <a:prstGeom prst="rect">
            <a:avLst/>
          </a:prstGeom>
          <a:noFill/>
          <a:ln cap="flat" cmpd="sng" w="38100">
            <a:solidFill>
              <a:srgbClr val="7030A0"/>
            </a:solidFill>
            <a:prstDash val="solid"/>
            <a:round/>
            <a:headEnd len="sm" w="sm" type="none"/>
            <a:tailEnd len="sm" w="sm" type="none"/>
          </a:ln>
        </p:spPr>
        <p:txBody>
          <a:bodyPr anchorCtr="0" anchor="t" bIns="121900" lIns="121900" spcFirstLastPara="1" rIns="121900" wrap="square" tIns="121900">
            <a:spAutoFit/>
          </a:bodyPr>
          <a:lstStyle/>
          <a:p>
            <a:pPr indent="0" lvl="0" marL="0" marR="0" rtl="0" algn="l">
              <a:spcBef>
                <a:spcPts val="0"/>
              </a:spcBef>
              <a:spcAft>
                <a:spcPts val="0"/>
              </a:spcAft>
              <a:buNone/>
            </a:pPr>
            <a:r>
              <a:rPr b="1" i="0" lang="en-US" sz="1500" u="none" cap="none" strike="noStrike">
                <a:solidFill>
                  <a:schemeClr val="dk1"/>
                </a:solidFill>
                <a:latin typeface="Calibri"/>
                <a:ea typeface="Calibri"/>
                <a:cs typeface="Calibri"/>
                <a:sym typeface="Calibri"/>
              </a:rPr>
              <a:t>Date: </a:t>
            </a:r>
            <a:r>
              <a:rPr b="0" i="0" lang="en-US" sz="1500" u="none" cap="none" strike="noStrike">
                <a:solidFill>
                  <a:schemeClr val="dk1"/>
                </a:solidFill>
                <a:latin typeface="Calibri"/>
                <a:ea typeface="Calibri"/>
                <a:cs typeface="Calibri"/>
                <a:sym typeface="Calibri"/>
              </a:rPr>
              <a:t>November 11</a:t>
            </a:r>
            <a:r>
              <a:rPr b="0" baseline="30000" i="0" lang="en-US" sz="1500" u="none" cap="none" strike="noStrike">
                <a:solidFill>
                  <a:schemeClr val="dk1"/>
                </a:solidFill>
                <a:latin typeface="Calibri"/>
                <a:ea typeface="Calibri"/>
                <a:cs typeface="Calibri"/>
                <a:sym typeface="Calibri"/>
              </a:rPr>
              <a:t>th</a:t>
            </a:r>
            <a:r>
              <a:rPr b="0" i="0" lang="en-US" sz="1500" u="none" cap="none" strike="noStrike">
                <a:solidFill>
                  <a:schemeClr val="dk1"/>
                </a:solidFill>
                <a:latin typeface="Calibri"/>
                <a:ea typeface="Calibri"/>
                <a:cs typeface="Calibri"/>
                <a:sym typeface="Calibri"/>
              </a:rPr>
              <a:t> – 13</a:t>
            </a:r>
            <a:r>
              <a:rPr b="0" baseline="30000" i="0" lang="en-US" sz="1500" u="none" cap="none" strike="noStrike">
                <a:solidFill>
                  <a:schemeClr val="dk1"/>
                </a:solidFill>
                <a:latin typeface="Calibri"/>
                <a:ea typeface="Calibri"/>
                <a:cs typeface="Calibri"/>
                <a:sym typeface="Calibri"/>
              </a:rPr>
              <a:t>th</a:t>
            </a:r>
            <a:r>
              <a:rPr b="0" i="0" lang="en-US" sz="1500" u="none" cap="none" strike="noStrike">
                <a:solidFill>
                  <a:schemeClr val="dk1"/>
                </a:solidFill>
                <a:latin typeface="Calibri"/>
                <a:ea typeface="Calibri"/>
                <a:cs typeface="Calibri"/>
                <a:sym typeface="Calibri"/>
              </a:rPr>
              <a:t> , 2021</a:t>
            </a:r>
            <a:endParaRPr/>
          </a:p>
          <a:p>
            <a:pPr indent="0" lvl="0" marL="0" marR="0" rtl="0" algn="l">
              <a:spcBef>
                <a:spcPts val="0"/>
              </a:spcBef>
              <a:spcAft>
                <a:spcPts val="0"/>
              </a:spcAft>
              <a:buNone/>
            </a:pPr>
            <a:r>
              <a:rPr b="1" i="0" lang="en-US" sz="1500" u="none" cap="none" strike="noStrike">
                <a:solidFill>
                  <a:schemeClr val="dk1"/>
                </a:solidFill>
                <a:latin typeface="Calibri"/>
                <a:ea typeface="Calibri"/>
                <a:cs typeface="Calibri"/>
                <a:sym typeface="Calibri"/>
              </a:rPr>
              <a:t>Time: Thursday 4 PM – Saturday 7 PM (GMT+3)</a:t>
            </a:r>
            <a:endParaRPr b="0" i="0" sz="15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1" i="0" lang="en-US" sz="1500" u="none" cap="none" strike="noStrike">
                <a:solidFill>
                  <a:schemeClr val="dk1"/>
                </a:solidFill>
                <a:latin typeface="Calibri"/>
                <a:ea typeface="Calibri"/>
                <a:cs typeface="Calibri"/>
                <a:sym typeface="Calibri"/>
              </a:rPr>
              <a:t>Zoom link: </a:t>
            </a:r>
            <a:r>
              <a:rPr b="0" i="0" lang="en-US" sz="1500" u="sng" cap="none" strike="noStrike">
                <a:solidFill>
                  <a:srgbClr val="4DA4A1"/>
                </a:solidFill>
                <a:latin typeface="Calibri"/>
                <a:ea typeface="Calibri"/>
                <a:cs typeface="Calibri"/>
                <a:sym typeface="Calibri"/>
                <a:hlinkClick r:id="rId4">
                  <a:extLst>
                    <a:ext uri="{A12FA001-AC4F-418D-AE19-62706E023703}">
                      <ahyp:hlinkClr val="tx"/>
                    </a:ext>
                  </a:extLst>
                </a:hlinkClick>
              </a:rPr>
              <a:t>https://kaust.zoom.us/j/98961171317</a:t>
            </a:r>
            <a:endParaRPr b="1" i="0" sz="1500" u="none" cap="none" strike="noStrike">
              <a:solidFill>
                <a:srgbClr val="4DA4A1"/>
              </a:solidFill>
              <a:latin typeface="Calibri"/>
              <a:ea typeface="Calibri"/>
              <a:cs typeface="Calibri"/>
              <a:sym typeface="Calibri"/>
            </a:endParaRPr>
          </a:p>
          <a:p>
            <a:pPr indent="0" lvl="0" marL="0" marR="0" rtl="0" algn="l">
              <a:spcBef>
                <a:spcPts val="0"/>
              </a:spcBef>
              <a:spcAft>
                <a:spcPts val="0"/>
              </a:spcAft>
              <a:buNone/>
            </a:pPr>
            <a:r>
              <a:rPr b="1" i="0" lang="en-US" sz="1500" u="none" cap="none" strike="noStrike">
                <a:solidFill>
                  <a:schemeClr val="dk1"/>
                </a:solidFill>
                <a:latin typeface="Calibri"/>
                <a:ea typeface="Calibri"/>
                <a:cs typeface="Calibri"/>
                <a:sym typeface="Calibri"/>
              </a:rPr>
              <a:t>Communication and Community: </a:t>
            </a:r>
            <a:endParaRPr/>
          </a:p>
          <a:p>
            <a:pPr indent="-228594" lvl="0" marL="228594" marR="0" rtl="0" algn="l">
              <a:spcBef>
                <a:spcPts val="0"/>
              </a:spcBef>
              <a:spcAft>
                <a:spcPts val="0"/>
              </a:spcAft>
              <a:buClr>
                <a:schemeClr val="dk1"/>
              </a:buClr>
              <a:buSzPts val="1100"/>
              <a:buFont typeface="Arial"/>
              <a:buChar char="•"/>
            </a:pPr>
            <a:r>
              <a:rPr b="0" i="0" lang="en-US" sz="1500" u="none" cap="none" strike="noStrike">
                <a:solidFill>
                  <a:schemeClr val="dk1"/>
                </a:solidFill>
                <a:latin typeface="Calibri"/>
                <a:ea typeface="Calibri"/>
                <a:cs typeface="Calibri"/>
                <a:sym typeface="Calibri"/>
              </a:rPr>
              <a:t>Discord will be the main tool used for communication during the jam. </a:t>
            </a:r>
            <a:endParaRPr/>
          </a:p>
          <a:p>
            <a:pPr indent="-228593" lvl="0" marL="228593" marR="0" rtl="0" algn="l">
              <a:spcBef>
                <a:spcPts val="0"/>
              </a:spcBef>
              <a:spcAft>
                <a:spcPts val="0"/>
              </a:spcAft>
              <a:buClr>
                <a:schemeClr val="dk1"/>
              </a:buClr>
              <a:buSzPts val="1100"/>
              <a:buFont typeface="Arial"/>
              <a:buChar char="•"/>
            </a:pPr>
            <a:r>
              <a:rPr b="0" i="0" lang="en-US" sz="1500" u="none" cap="none" strike="noStrike">
                <a:solidFill>
                  <a:schemeClr val="dk1"/>
                </a:solidFill>
                <a:latin typeface="Calibri"/>
                <a:ea typeface="Calibri"/>
                <a:cs typeface="Calibri"/>
                <a:sym typeface="Calibri"/>
              </a:rPr>
              <a:t>Join the discord server through the following link </a:t>
            </a:r>
            <a:r>
              <a:rPr b="0" i="0" lang="en-US" sz="1500" u="sng" cap="none" strike="noStrike">
                <a:solidFill>
                  <a:srgbClr val="4DA4A1"/>
                </a:solidFill>
                <a:latin typeface="Calibri"/>
                <a:ea typeface="Calibri"/>
                <a:cs typeface="Calibri"/>
                <a:sym typeface="Calibri"/>
                <a:hlinkClick r:id="rId5">
                  <a:extLst>
                    <a:ext uri="{A12FA001-AC4F-418D-AE19-62706E023703}">
                      <ahyp:hlinkClr val="tx"/>
                    </a:ext>
                  </a:extLst>
                </a:hlinkClick>
              </a:rPr>
              <a:t>https://discord.gg/a2CarGsxkE</a:t>
            </a:r>
            <a:endParaRPr sz="1500">
              <a:solidFill>
                <a:srgbClr val="4DA4A1"/>
              </a:solidFill>
              <a:latin typeface="Calibri"/>
              <a:ea typeface="Calibri"/>
              <a:cs typeface="Calibri"/>
              <a:sym typeface="Calibri"/>
            </a:endParaRPr>
          </a:p>
        </p:txBody>
      </p:sp>
      <p:sp>
        <p:nvSpPr>
          <p:cNvPr id="116" name="Google Shape;116;p3"/>
          <p:cNvSpPr txBox="1"/>
          <p:nvPr/>
        </p:nvSpPr>
        <p:spPr>
          <a:xfrm>
            <a:off x="3456633" y="1954036"/>
            <a:ext cx="8360276" cy="1292662"/>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i="0" lang="en-US" sz="1800" u="none" cap="none" strike="noStrike">
                <a:solidFill>
                  <a:schemeClr val="dk1"/>
                </a:solidFill>
                <a:latin typeface="Calibri"/>
                <a:ea typeface="Calibri"/>
                <a:cs typeface="Calibri"/>
                <a:sym typeface="Calibri"/>
              </a:rPr>
              <a:t>Game Jam Components</a:t>
            </a:r>
            <a:endParaRPr/>
          </a:p>
          <a:p>
            <a:pPr indent="-380990" lvl="0" marL="380990" marR="0" rtl="0" algn="just">
              <a:spcBef>
                <a:spcPts val="0"/>
              </a:spcBef>
              <a:spcAft>
                <a:spcPts val="0"/>
              </a:spcAft>
              <a:buClr>
                <a:srgbClr val="E69B37"/>
              </a:buClr>
              <a:buSzPts val="1500"/>
              <a:buFont typeface="Arial"/>
              <a:buChar char="•"/>
            </a:pPr>
            <a:r>
              <a:rPr b="0" i="0" lang="en-US" sz="1500" u="sng" cap="none" strike="noStrike">
                <a:solidFill>
                  <a:srgbClr val="E69B37"/>
                </a:solidFill>
                <a:latin typeface="Calibri"/>
                <a:ea typeface="Calibri"/>
                <a:cs typeface="Calibri"/>
                <a:sym typeface="Calibri"/>
              </a:rPr>
              <a:t>Workshops and Sessions</a:t>
            </a:r>
            <a:r>
              <a:rPr b="0" i="0" lang="en-US" sz="1500" u="none" cap="none" strike="noStrike">
                <a:solidFill>
                  <a:srgbClr val="E69B37"/>
                </a:solidFill>
                <a:latin typeface="Calibri"/>
                <a:ea typeface="Calibri"/>
                <a:cs typeface="Calibri"/>
                <a:sym typeface="Calibri"/>
              </a:rPr>
              <a:t>: </a:t>
            </a:r>
            <a:r>
              <a:rPr b="0" i="0" lang="en-US" sz="1500" u="none" cap="none" strike="noStrike">
                <a:solidFill>
                  <a:schemeClr val="dk1"/>
                </a:solidFill>
                <a:latin typeface="Calibri"/>
                <a:ea typeface="Calibri"/>
                <a:cs typeface="Calibri"/>
                <a:sym typeface="Calibri"/>
              </a:rPr>
              <a:t>Incredible sessions by Industry leaders in game design, story creation, to sound engineering as well as discussion on the future of the industry.</a:t>
            </a:r>
            <a:endParaRPr/>
          </a:p>
          <a:p>
            <a:pPr indent="-380990" lvl="0" marL="380990" marR="0" rtl="0" algn="just">
              <a:spcBef>
                <a:spcPts val="0"/>
              </a:spcBef>
              <a:spcAft>
                <a:spcPts val="0"/>
              </a:spcAft>
              <a:buClr>
                <a:srgbClr val="4DA4A1"/>
              </a:buClr>
              <a:buSzPts val="1500"/>
              <a:buFont typeface="Arial"/>
              <a:buChar char="•"/>
            </a:pPr>
            <a:r>
              <a:rPr b="0" i="0" lang="en-US" sz="1500" u="sng" cap="none" strike="noStrike">
                <a:solidFill>
                  <a:srgbClr val="4DA4A1"/>
                </a:solidFill>
                <a:latin typeface="Calibri"/>
                <a:ea typeface="Calibri"/>
                <a:cs typeface="Calibri"/>
                <a:sym typeface="Calibri"/>
              </a:rPr>
              <a:t>Mentorship</a:t>
            </a:r>
            <a:r>
              <a:rPr b="0" i="0" lang="en-US" sz="1500" u="none" cap="none" strike="noStrike">
                <a:solidFill>
                  <a:srgbClr val="4DA4A1"/>
                </a:solidFill>
                <a:latin typeface="Calibri"/>
                <a:ea typeface="Calibri"/>
                <a:cs typeface="Calibri"/>
                <a:sym typeface="Calibri"/>
              </a:rPr>
              <a:t>: </a:t>
            </a:r>
            <a:r>
              <a:rPr b="0" i="0" lang="en-US" sz="1500" u="none" cap="none" strike="noStrike">
                <a:solidFill>
                  <a:schemeClr val="dk1"/>
                </a:solidFill>
                <a:latin typeface="Calibri"/>
                <a:ea typeface="Calibri"/>
                <a:cs typeface="Calibri"/>
                <a:sym typeface="Calibri"/>
              </a:rPr>
              <a:t>Group mentorship and 1on1 discussion will occur on the Discord server under the “Mentorship” category. </a:t>
            </a:r>
            <a:endParaRPr/>
          </a:p>
        </p:txBody>
      </p:sp>
      <p:sp>
        <p:nvSpPr>
          <p:cNvPr id="117" name="Google Shape;117;p3"/>
          <p:cNvSpPr txBox="1"/>
          <p:nvPr/>
        </p:nvSpPr>
        <p:spPr>
          <a:xfrm>
            <a:off x="3456632" y="3270201"/>
            <a:ext cx="8360276" cy="337015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Calibri"/>
                <a:ea typeface="Calibri"/>
                <a:cs typeface="Calibri"/>
                <a:sym typeface="Calibri"/>
              </a:rPr>
              <a:t>Setup and Prepare</a:t>
            </a:r>
            <a:endParaRPr b="1" sz="1800">
              <a:solidFill>
                <a:schemeClr val="dk1"/>
              </a:solidFill>
              <a:latin typeface="Calibri"/>
              <a:ea typeface="Calibri"/>
              <a:cs typeface="Calibri"/>
              <a:sym typeface="Calibri"/>
            </a:endParaRPr>
          </a:p>
          <a:p>
            <a:pPr indent="-380990" lvl="0" marL="380990" marR="0" rtl="0" algn="l">
              <a:spcBef>
                <a:spcPts val="0"/>
              </a:spcBef>
              <a:spcAft>
                <a:spcPts val="0"/>
              </a:spcAft>
              <a:buClr>
                <a:srgbClr val="E69B37"/>
              </a:buClr>
              <a:buSzPts val="1500"/>
              <a:buFont typeface="Arial"/>
              <a:buChar char="•"/>
            </a:pPr>
            <a:r>
              <a:rPr b="1" lang="en-US" sz="1500">
                <a:solidFill>
                  <a:srgbClr val="E69B37"/>
                </a:solidFill>
                <a:latin typeface="Calibri"/>
                <a:ea typeface="Calibri"/>
                <a:cs typeface="Calibri"/>
                <a:sym typeface="Calibri"/>
              </a:rPr>
              <a:t>Internet: </a:t>
            </a:r>
            <a:r>
              <a:rPr i="1" lang="en-US" sz="1500">
                <a:solidFill>
                  <a:schemeClr val="dk1"/>
                </a:solidFill>
                <a:latin typeface="Calibri"/>
                <a:ea typeface="Calibri"/>
                <a:cs typeface="Calibri"/>
                <a:sym typeface="Calibri"/>
              </a:rPr>
              <a:t>Make sure you have a strong and stable network connection. Ethernet cables are recommended over WiFi.</a:t>
            </a:r>
            <a:endParaRPr/>
          </a:p>
          <a:p>
            <a:pPr indent="-380990" lvl="0" marL="380990" marR="0" rtl="0" algn="l">
              <a:spcBef>
                <a:spcPts val="0"/>
              </a:spcBef>
              <a:spcAft>
                <a:spcPts val="0"/>
              </a:spcAft>
              <a:buClr>
                <a:srgbClr val="DDC241"/>
              </a:buClr>
              <a:buSzPts val="1500"/>
              <a:buFont typeface="Arial"/>
              <a:buChar char="•"/>
            </a:pPr>
            <a:r>
              <a:rPr b="1" lang="en-US" sz="1500">
                <a:solidFill>
                  <a:srgbClr val="DDC241"/>
                </a:solidFill>
                <a:latin typeface="Calibri"/>
                <a:ea typeface="Calibri"/>
                <a:cs typeface="Calibri"/>
                <a:sym typeface="Calibri"/>
              </a:rPr>
              <a:t>Software: </a:t>
            </a:r>
            <a:r>
              <a:rPr i="1" lang="en-US" sz="1500">
                <a:solidFill>
                  <a:schemeClr val="dk1"/>
                </a:solidFill>
                <a:latin typeface="Calibri"/>
                <a:ea typeface="Calibri"/>
                <a:cs typeface="Calibri"/>
                <a:sym typeface="Calibri"/>
              </a:rPr>
              <a:t>Download latest version of Zoom &amp; Discord. Make sure to use the phone and desktop app rather than the web version for a better experience. In addition to Zoom and Discord, also make sure to </a:t>
            </a:r>
            <a:r>
              <a:rPr lang="en-US" sz="1500">
                <a:solidFill>
                  <a:schemeClr val="dk1"/>
                </a:solidFill>
                <a:latin typeface="Calibri"/>
                <a:ea typeface="Calibri"/>
                <a:cs typeface="Calibri"/>
                <a:sym typeface="Calibri"/>
              </a:rPr>
              <a:t>download and updated everything else you need before hand.</a:t>
            </a:r>
            <a:endParaRPr i="1" sz="1500">
              <a:solidFill>
                <a:schemeClr val="dk1"/>
              </a:solidFill>
              <a:latin typeface="Calibri"/>
              <a:ea typeface="Calibri"/>
              <a:cs typeface="Calibri"/>
              <a:sym typeface="Calibri"/>
            </a:endParaRPr>
          </a:p>
          <a:p>
            <a:pPr indent="-380990" lvl="0" marL="380990" marR="0" rtl="0" algn="l">
              <a:spcBef>
                <a:spcPts val="0"/>
              </a:spcBef>
              <a:spcAft>
                <a:spcPts val="0"/>
              </a:spcAft>
              <a:buClr>
                <a:srgbClr val="A6BF68"/>
              </a:buClr>
              <a:buSzPts val="1500"/>
              <a:buFont typeface="Arial"/>
              <a:buChar char="•"/>
            </a:pPr>
            <a:r>
              <a:rPr b="1" lang="en-US" sz="1500">
                <a:solidFill>
                  <a:srgbClr val="A6BF68"/>
                </a:solidFill>
                <a:latin typeface="Calibri"/>
                <a:ea typeface="Calibri"/>
                <a:cs typeface="Calibri"/>
                <a:sym typeface="Calibri"/>
              </a:rPr>
              <a:t>Environment: </a:t>
            </a:r>
            <a:r>
              <a:rPr i="1" lang="en-US" sz="1500">
                <a:solidFill>
                  <a:schemeClr val="dk1"/>
                </a:solidFill>
                <a:latin typeface="Calibri"/>
                <a:ea typeface="Calibri"/>
                <a:cs typeface="Calibri"/>
                <a:sym typeface="Calibri"/>
              </a:rPr>
              <a:t>Find a comfortable and quiet spot, notify everyone that you will be occupied everyday at this time to help you focus.</a:t>
            </a:r>
            <a:endParaRPr b="1" sz="1500">
              <a:solidFill>
                <a:schemeClr val="dk1"/>
              </a:solidFill>
              <a:latin typeface="Calibri"/>
              <a:ea typeface="Calibri"/>
              <a:cs typeface="Calibri"/>
              <a:sym typeface="Calibri"/>
            </a:endParaRPr>
          </a:p>
          <a:p>
            <a:pPr indent="-380990" lvl="0" marL="380990" marR="0" rtl="0" algn="l">
              <a:spcBef>
                <a:spcPts val="0"/>
              </a:spcBef>
              <a:spcAft>
                <a:spcPts val="0"/>
              </a:spcAft>
              <a:buClr>
                <a:srgbClr val="4DA4A1"/>
              </a:buClr>
              <a:buSzPts val="1500"/>
              <a:buFont typeface="Arial"/>
              <a:buChar char="•"/>
            </a:pPr>
            <a:r>
              <a:rPr b="1" lang="en-US" sz="1500">
                <a:solidFill>
                  <a:srgbClr val="4DA4A1"/>
                </a:solidFill>
                <a:latin typeface="Calibri"/>
                <a:ea typeface="Calibri"/>
                <a:cs typeface="Calibri"/>
                <a:sym typeface="Calibri"/>
              </a:rPr>
              <a:t>Stationary: </a:t>
            </a:r>
            <a:r>
              <a:rPr i="1" lang="en-US" sz="1500">
                <a:solidFill>
                  <a:schemeClr val="dk1"/>
                </a:solidFill>
                <a:latin typeface="Calibri"/>
                <a:ea typeface="Calibri"/>
                <a:cs typeface="Calibri"/>
                <a:sym typeface="Calibri"/>
              </a:rPr>
              <a:t>Pens, papers, post-it notes, and a notebook go along way when prototyping and ideating. </a:t>
            </a:r>
            <a:endParaRPr b="1" sz="1500">
              <a:solidFill>
                <a:schemeClr val="dk1"/>
              </a:solidFill>
              <a:latin typeface="Calibri"/>
              <a:ea typeface="Calibri"/>
              <a:cs typeface="Calibri"/>
              <a:sym typeface="Calibri"/>
            </a:endParaRPr>
          </a:p>
          <a:p>
            <a:pPr indent="-380990" lvl="0" marL="380990" marR="0" rtl="0" algn="l">
              <a:spcBef>
                <a:spcPts val="0"/>
              </a:spcBef>
              <a:spcAft>
                <a:spcPts val="0"/>
              </a:spcAft>
              <a:buClr>
                <a:srgbClr val="7030A0"/>
              </a:buClr>
              <a:buSzPts val="1500"/>
              <a:buFont typeface="Arial"/>
              <a:buChar char="•"/>
            </a:pPr>
            <a:r>
              <a:rPr b="1" lang="en-US" sz="1500">
                <a:solidFill>
                  <a:srgbClr val="7030A0"/>
                </a:solidFill>
                <a:latin typeface="Calibri"/>
                <a:ea typeface="Calibri"/>
                <a:cs typeface="Calibri"/>
                <a:sym typeface="Calibri"/>
              </a:rPr>
              <a:t>Food, Snacks &amp; Water: </a:t>
            </a:r>
            <a:r>
              <a:rPr i="1" lang="en-US" sz="1500">
                <a:solidFill>
                  <a:schemeClr val="dk1"/>
                </a:solidFill>
                <a:latin typeface="Calibri"/>
                <a:ea typeface="Calibri"/>
                <a:cs typeface="Calibri"/>
                <a:sym typeface="Calibri"/>
              </a:rPr>
              <a:t>Stock Up! Get your favorite snacks, make time to eat, and remember to stay hydrated.</a:t>
            </a:r>
            <a:endParaRPr/>
          </a:p>
          <a:p>
            <a:pPr indent="-380990" lvl="0" marL="380990" marR="0" rtl="0" algn="l">
              <a:spcBef>
                <a:spcPts val="0"/>
              </a:spcBef>
              <a:spcAft>
                <a:spcPts val="0"/>
              </a:spcAft>
              <a:buClr>
                <a:srgbClr val="E69B37"/>
              </a:buClr>
              <a:buSzPts val="1500"/>
              <a:buFont typeface="Arial"/>
              <a:buChar char="•"/>
            </a:pPr>
            <a:r>
              <a:rPr b="1" lang="en-US" sz="1500">
                <a:solidFill>
                  <a:srgbClr val="E69B37"/>
                </a:solidFill>
                <a:latin typeface="Calibri"/>
                <a:ea typeface="Calibri"/>
                <a:cs typeface="Calibri"/>
                <a:sym typeface="Calibri"/>
              </a:rPr>
              <a:t>Breaks: </a:t>
            </a:r>
            <a:r>
              <a:rPr lang="en-US" sz="1500">
                <a:solidFill>
                  <a:schemeClr val="dk1"/>
                </a:solidFill>
                <a:latin typeface="Calibri"/>
                <a:ea typeface="Calibri"/>
                <a:cs typeface="Calibri"/>
                <a:sym typeface="Calibri"/>
              </a:rPr>
              <a:t>Y</a:t>
            </a:r>
            <a:r>
              <a:rPr i="1" lang="en-US" sz="1500">
                <a:solidFill>
                  <a:schemeClr val="dk1"/>
                </a:solidFill>
                <a:latin typeface="Calibri"/>
                <a:ea typeface="Calibri"/>
                <a:cs typeface="Calibri"/>
                <a:sym typeface="Calibri"/>
              </a:rPr>
              <a:t>ou might feel the urge to work around the clock, however for the best outcome we recommend to set timers for breaks and to sleep well.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1" name="Shape 121"/>
        <p:cNvGrpSpPr/>
        <p:nvPr/>
      </p:nvGrpSpPr>
      <p:grpSpPr>
        <a:xfrm>
          <a:off x="0" y="0"/>
          <a:ext cx="0" cy="0"/>
          <a:chOff x="0" y="0"/>
          <a:chExt cx="0" cy="0"/>
        </a:xfrm>
      </p:grpSpPr>
      <p:grpSp>
        <p:nvGrpSpPr>
          <p:cNvPr id="122" name="Google Shape;122;p10"/>
          <p:cNvGrpSpPr/>
          <p:nvPr/>
        </p:nvGrpSpPr>
        <p:grpSpPr>
          <a:xfrm>
            <a:off x="0" y="0"/>
            <a:ext cx="12192000" cy="6858000"/>
            <a:chOff x="0" y="0"/>
            <a:chExt cx="13831614" cy="6858000"/>
          </a:xfrm>
        </p:grpSpPr>
        <p:pic>
          <p:nvPicPr>
            <p:cNvPr descr="A screenshot of a computer&#10;&#10;Description automatically generated with medium confidence" id="123" name="Google Shape;123;p10"/>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124" name="Google Shape;124;p10"/>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125" name="Google Shape;125;p10"/>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126" name="Google Shape;126;p10"/>
          <p:cNvSpPr txBox="1"/>
          <p:nvPr/>
        </p:nvSpPr>
        <p:spPr>
          <a:xfrm>
            <a:off x="321240" y="3170213"/>
            <a:ext cx="2305200" cy="517573"/>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Agenda  Day 1</a:t>
            </a:r>
            <a:endParaRPr/>
          </a:p>
        </p:txBody>
      </p:sp>
      <p:sp>
        <p:nvSpPr>
          <p:cNvPr id="127" name="Google Shape;127;p10"/>
          <p:cNvSpPr txBox="1"/>
          <p:nvPr/>
        </p:nvSpPr>
        <p:spPr>
          <a:xfrm>
            <a:off x="57682" y="3687786"/>
            <a:ext cx="2832300" cy="646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u="sng">
                <a:solidFill>
                  <a:schemeClr val="lt1"/>
                </a:solidFill>
                <a:latin typeface="Calibri"/>
                <a:ea typeface="Calibri"/>
                <a:cs typeface="Calibri"/>
                <a:sym typeface="Calibri"/>
              </a:rPr>
              <a:t>Note: </a:t>
            </a:r>
            <a:r>
              <a:rPr b="1" i="1" lang="en-US" sz="1800">
                <a:solidFill>
                  <a:schemeClr val="lt1"/>
                </a:solidFill>
                <a:latin typeface="Calibri"/>
                <a:ea typeface="Calibri"/>
                <a:cs typeface="Calibri"/>
                <a:sym typeface="Calibri"/>
              </a:rPr>
              <a:t>time zone</a:t>
            </a:r>
            <a:r>
              <a:rPr b="1" i="1" lang="en-US" sz="1800">
                <a:solidFill>
                  <a:schemeClr val="lt1"/>
                </a:solidFill>
                <a:latin typeface="Calibri"/>
                <a:ea typeface="Calibri"/>
                <a:cs typeface="Calibri"/>
                <a:sym typeface="Calibri"/>
              </a:rPr>
              <a:t> followed is KSA time (GMT +3)</a:t>
            </a:r>
            <a:endParaRPr/>
          </a:p>
        </p:txBody>
      </p:sp>
      <p:graphicFrame>
        <p:nvGraphicFramePr>
          <p:cNvPr id="128" name="Google Shape;128;p10"/>
          <p:cNvGraphicFramePr/>
          <p:nvPr/>
        </p:nvGraphicFramePr>
        <p:xfrm>
          <a:off x="3879906" y="1320718"/>
          <a:ext cx="3000000" cy="3000000"/>
        </p:xfrm>
        <a:graphic>
          <a:graphicData uri="http://schemas.openxmlformats.org/drawingml/2006/table">
            <a:tbl>
              <a:tblPr bandRow="1" firstRow="1">
                <a:noFill/>
                <a:tableStyleId>{BB3658D7-99D7-4810-AE99-398279E0AAD4}</a:tableStyleId>
              </a:tblPr>
              <a:tblGrid>
                <a:gridCol w="2028600"/>
                <a:gridCol w="3838225"/>
                <a:gridCol w="1513025"/>
              </a:tblGrid>
              <a:tr h="426725">
                <a:tc gridSpan="3">
                  <a:txBody>
                    <a:bodyPr/>
                    <a:lstStyle/>
                    <a:p>
                      <a:pPr indent="0" lvl="0" marL="0" marR="0" rtl="0" algn="ctr">
                        <a:spcBef>
                          <a:spcPts val="0"/>
                        </a:spcBef>
                        <a:spcAft>
                          <a:spcPts val="0"/>
                        </a:spcAft>
                        <a:buNone/>
                      </a:pPr>
                      <a:r>
                        <a:rPr b="1" lang="en-US" sz="2000" u="none" cap="none" strike="noStrike">
                          <a:solidFill>
                            <a:schemeClr val="dk1"/>
                          </a:solidFill>
                        </a:rPr>
                        <a:t>Thursday, November 11</a:t>
                      </a:r>
                      <a:r>
                        <a:rPr b="1" baseline="30000" lang="en-US" sz="2000" u="none" cap="none" strike="noStrike">
                          <a:solidFill>
                            <a:schemeClr val="dk1"/>
                          </a:solidFill>
                        </a:rPr>
                        <a:t>th</a:t>
                      </a:r>
                      <a:r>
                        <a:rPr b="1" lang="en-US" sz="2000" u="none" cap="none" strike="noStrike">
                          <a:solidFill>
                            <a:schemeClr val="dk1"/>
                          </a:solidFill>
                        </a:rPr>
                        <a:t> </a:t>
                      </a:r>
                      <a:endParaRPr b="1" baseline="30000" sz="2000" u="none" cap="none" strike="noStrike">
                        <a:solidFill>
                          <a:schemeClr val="dk1"/>
                        </a:solidFill>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hMerge="1"/>
                <a:tc hMerge="1"/>
              </a:tr>
              <a:tr h="4168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4:00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Welcome</a:t>
                      </a:r>
                      <a:endParaRPr b="1" sz="2400" u="none" cap="none" strike="noStrike">
                        <a:solidFill>
                          <a:schemeClr val="dk1"/>
                        </a:solidFill>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rowSpan="8">
                  <a:txBody>
                    <a:bodyPr/>
                    <a:lstStyle/>
                    <a:p>
                      <a:pPr indent="0" lvl="0" marL="0" marR="0" rtl="0" algn="ctr">
                        <a:spcBef>
                          <a:spcPts val="0"/>
                        </a:spcBef>
                        <a:spcAft>
                          <a:spcPts val="0"/>
                        </a:spcAft>
                        <a:buNone/>
                      </a:pPr>
                      <a:r>
                        <a:rPr b="1" lang="en-US" sz="2400" u="none" cap="none" strike="noStrike">
                          <a:solidFill>
                            <a:schemeClr val="dk1"/>
                          </a:solidFill>
                        </a:rPr>
                        <a:t>Zoom</a:t>
                      </a:r>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536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4:02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KAUST Introduction</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3962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4:03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Sandsoft Introduction</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411825">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4:06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Once Upon a Game Jam</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439475">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4:16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Structure, Rules and Awards</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467825">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4:26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Theme Revealed</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3962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4:30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Q&amp;A</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396250">
                <a:tc>
                  <a:txBody>
                    <a:bodyPr/>
                    <a:lstStyle/>
                    <a:p>
                      <a:pPr indent="0" lvl="0" marL="0" marR="0" rtl="0" algn="ctr">
                        <a:lnSpc>
                          <a:spcPct val="100000"/>
                        </a:lnSpc>
                        <a:spcBef>
                          <a:spcPts val="0"/>
                        </a:spcBef>
                        <a:spcAft>
                          <a:spcPts val="0"/>
                        </a:spcAft>
                        <a:buClr>
                          <a:srgbClr val="000000"/>
                        </a:buClr>
                        <a:buSzPts val="1800"/>
                        <a:buFont typeface="Arial"/>
                        <a:buNone/>
                      </a:pPr>
                      <a:r>
                        <a:rPr b="1" lang="en-US" sz="1800" u="none" cap="none" strike="noStrike">
                          <a:solidFill>
                            <a:schemeClr val="dk1"/>
                          </a:solidFill>
                          <a:latin typeface="Calibri"/>
                          <a:ea typeface="Calibri"/>
                          <a:cs typeface="Calibri"/>
                          <a:sym typeface="Calibri"/>
                        </a:rPr>
                        <a:t>4:40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Let the games begin!</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40640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Till End of Day</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Mentorship is available </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US" sz="1900" u="none" cap="none" strike="noStrike">
                          <a:solidFill>
                            <a:schemeClr val="dk1"/>
                          </a:solidFill>
                          <a:latin typeface="Calibri"/>
                          <a:ea typeface="Calibri"/>
                          <a:cs typeface="Calibri"/>
                          <a:sym typeface="Calibri"/>
                        </a:rPr>
                        <a:t>Discord</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2" name="Shape 132"/>
        <p:cNvGrpSpPr/>
        <p:nvPr/>
      </p:nvGrpSpPr>
      <p:grpSpPr>
        <a:xfrm>
          <a:off x="0" y="0"/>
          <a:ext cx="0" cy="0"/>
          <a:chOff x="0" y="0"/>
          <a:chExt cx="0" cy="0"/>
        </a:xfrm>
      </p:grpSpPr>
      <p:grpSp>
        <p:nvGrpSpPr>
          <p:cNvPr id="133" name="Google Shape;133;p11"/>
          <p:cNvGrpSpPr/>
          <p:nvPr/>
        </p:nvGrpSpPr>
        <p:grpSpPr>
          <a:xfrm>
            <a:off x="0" y="0"/>
            <a:ext cx="12192000" cy="6858000"/>
            <a:chOff x="0" y="0"/>
            <a:chExt cx="13831614" cy="6858000"/>
          </a:xfrm>
        </p:grpSpPr>
        <p:pic>
          <p:nvPicPr>
            <p:cNvPr descr="A screenshot of a computer&#10;&#10;Description automatically generated with medium confidence" id="134" name="Google Shape;134;p11"/>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135" name="Google Shape;135;p11"/>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136" name="Google Shape;136;p11"/>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137" name="Google Shape;137;p11"/>
          <p:cNvSpPr txBox="1"/>
          <p:nvPr/>
        </p:nvSpPr>
        <p:spPr>
          <a:xfrm>
            <a:off x="321240" y="3170213"/>
            <a:ext cx="2305200" cy="517573"/>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Agenda  Day 2</a:t>
            </a:r>
            <a:endParaRPr/>
          </a:p>
        </p:txBody>
      </p:sp>
      <p:sp>
        <p:nvSpPr>
          <p:cNvPr id="138" name="Google Shape;138;p11"/>
          <p:cNvSpPr txBox="1"/>
          <p:nvPr/>
        </p:nvSpPr>
        <p:spPr>
          <a:xfrm>
            <a:off x="57682" y="3687786"/>
            <a:ext cx="2832300" cy="646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u="sng">
                <a:solidFill>
                  <a:schemeClr val="lt1"/>
                </a:solidFill>
                <a:latin typeface="Calibri"/>
                <a:ea typeface="Calibri"/>
                <a:cs typeface="Calibri"/>
                <a:sym typeface="Calibri"/>
              </a:rPr>
              <a:t>Note: </a:t>
            </a:r>
            <a:r>
              <a:rPr b="1" i="1" lang="en-US" sz="1800">
                <a:solidFill>
                  <a:schemeClr val="lt1"/>
                </a:solidFill>
                <a:latin typeface="Calibri"/>
                <a:ea typeface="Calibri"/>
                <a:cs typeface="Calibri"/>
                <a:sym typeface="Calibri"/>
              </a:rPr>
              <a:t>time zone</a:t>
            </a:r>
            <a:r>
              <a:rPr b="1" i="1" lang="en-US" sz="1800">
                <a:solidFill>
                  <a:schemeClr val="lt1"/>
                </a:solidFill>
                <a:latin typeface="Calibri"/>
                <a:ea typeface="Calibri"/>
                <a:cs typeface="Calibri"/>
                <a:sym typeface="Calibri"/>
              </a:rPr>
              <a:t> followed is KSA time (GMT +3)</a:t>
            </a:r>
            <a:endParaRPr/>
          </a:p>
        </p:txBody>
      </p:sp>
      <p:graphicFrame>
        <p:nvGraphicFramePr>
          <p:cNvPr id="139" name="Google Shape;139;p11"/>
          <p:cNvGraphicFramePr/>
          <p:nvPr/>
        </p:nvGraphicFramePr>
        <p:xfrm>
          <a:off x="3879906" y="1590601"/>
          <a:ext cx="3000000" cy="3000000"/>
        </p:xfrm>
        <a:graphic>
          <a:graphicData uri="http://schemas.openxmlformats.org/drawingml/2006/table">
            <a:tbl>
              <a:tblPr bandRow="1" firstRow="1">
                <a:noFill/>
                <a:tableStyleId>{BB3658D7-99D7-4810-AE99-398279E0AAD4}</a:tableStyleId>
              </a:tblPr>
              <a:tblGrid>
                <a:gridCol w="2028600"/>
                <a:gridCol w="3838225"/>
                <a:gridCol w="1513025"/>
              </a:tblGrid>
              <a:tr h="426725">
                <a:tc gridSpan="3">
                  <a:txBody>
                    <a:bodyPr/>
                    <a:lstStyle/>
                    <a:p>
                      <a:pPr indent="0" lvl="0" marL="0" marR="0" rtl="0" algn="ctr">
                        <a:spcBef>
                          <a:spcPts val="0"/>
                        </a:spcBef>
                        <a:spcAft>
                          <a:spcPts val="0"/>
                        </a:spcAft>
                        <a:buNone/>
                      </a:pPr>
                      <a:r>
                        <a:rPr b="1" lang="en-US" sz="2000" u="none" cap="none" strike="noStrike">
                          <a:solidFill>
                            <a:schemeClr val="dk1"/>
                          </a:solidFill>
                        </a:rPr>
                        <a:t>Friday, November 12</a:t>
                      </a:r>
                      <a:r>
                        <a:rPr b="1" baseline="30000" lang="en-US" sz="2000" u="none" cap="none" strike="noStrike">
                          <a:solidFill>
                            <a:schemeClr val="dk1"/>
                          </a:solidFill>
                        </a:rPr>
                        <a:t>th</a:t>
                      </a:r>
                      <a:r>
                        <a:rPr b="1" lang="en-US" sz="2000" u="none" cap="none" strike="noStrike">
                          <a:solidFill>
                            <a:schemeClr val="dk1"/>
                          </a:solidFill>
                        </a:rPr>
                        <a:t> </a:t>
                      </a:r>
                      <a:endParaRPr b="1" baseline="30000" sz="2000" u="none" cap="none" strike="noStrike">
                        <a:solidFill>
                          <a:schemeClr val="dk1"/>
                        </a:solidFill>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hMerge="1"/>
                <a:tc hMerge="1"/>
              </a:tr>
              <a:tr h="6705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From the start of the day</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Mentorship is available </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US" sz="1900" u="none" cap="none" strike="noStrike">
                          <a:solidFill>
                            <a:schemeClr val="dk1"/>
                          </a:solidFill>
                          <a:latin typeface="Calibri"/>
                          <a:ea typeface="Calibri"/>
                          <a:cs typeface="Calibri"/>
                          <a:sym typeface="Calibri"/>
                        </a:rPr>
                        <a:t>Discord</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0640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10:00 AM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Art &amp; Animation</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900"/>
                        <a:buFont typeface="Arial"/>
                        <a:buNone/>
                      </a:pPr>
                      <a:r>
                        <a:rPr b="1" i="0" lang="en-US" sz="1900" u="none" cap="none" strike="noStrike">
                          <a:solidFill>
                            <a:schemeClr val="dk1"/>
                          </a:solidFill>
                          <a:latin typeface="Calibri"/>
                          <a:ea typeface="Calibri"/>
                          <a:cs typeface="Calibri"/>
                          <a:sym typeface="Calibri"/>
                        </a:rPr>
                        <a:t>Zoom</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43550">
                <a:tc>
                  <a:txBody>
                    <a:bodyPr/>
                    <a:lstStyle/>
                    <a:p>
                      <a:pPr indent="0" lvl="0" marL="0" marR="0" rtl="0" algn="ctr">
                        <a:spcBef>
                          <a:spcPts val="0"/>
                        </a:spcBef>
                        <a:spcAft>
                          <a:spcPts val="0"/>
                        </a:spcAft>
                        <a:buNone/>
                      </a:pPr>
                      <a:r>
                        <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Mentorship is available </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US" sz="1900" u="none" cap="none" strike="noStrike">
                          <a:solidFill>
                            <a:schemeClr val="dk1"/>
                          </a:solidFill>
                          <a:latin typeface="Calibri"/>
                          <a:ea typeface="Calibri"/>
                          <a:cs typeface="Calibri"/>
                          <a:sym typeface="Calibri"/>
                        </a:rPr>
                        <a:t>Discord</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3260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7:00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Audio Session</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rowSpan="3">
                  <a:txBody>
                    <a:bodyPr/>
                    <a:lstStyle/>
                    <a:p>
                      <a:pPr indent="0" lvl="0" marL="0" marR="0" rtl="0" algn="ctr">
                        <a:lnSpc>
                          <a:spcPct val="100000"/>
                        </a:lnSpc>
                        <a:spcBef>
                          <a:spcPts val="0"/>
                        </a:spcBef>
                        <a:spcAft>
                          <a:spcPts val="0"/>
                        </a:spcAft>
                        <a:buNone/>
                      </a:pPr>
                      <a:r>
                        <a:rPr b="1" i="0" lang="en-US" sz="1900" u="none" cap="none" strike="noStrike">
                          <a:solidFill>
                            <a:schemeClr val="dk1"/>
                          </a:solidFill>
                          <a:latin typeface="Calibri"/>
                          <a:ea typeface="Calibri"/>
                          <a:cs typeface="Calibri"/>
                          <a:sym typeface="Calibri"/>
                        </a:rPr>
                        <a:t>Zoom</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47125">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8:00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Prototyping a Game for a Jam</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43330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8:30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How to Make a Narrative for a Game</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40640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Till End of Day</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Mentorship is available </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US" sz="1900" u="none" cap="none" strike="noStrike">
                          <a:solidFill>
                            <a:schemeClr val="dk1"/>
                          </a:solidFill>
                          <a:latin typeface="Calibri"/>
                          <a:ea typeface="Calibri"/>
                          <a:cs typeface="Calibri"/>
                          <a:sym typeface="Calibri"/>
                        </a:rPr>
                        <a:t>Discord</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3" name="Shape 143"/>
        <p:cNvGrpSpPr/>
        <p:nvPr/>
      </p:nvGrpSpPr>
      <p:grpSpPr>
        <a:xfrm>
          <a:off x="0" y="0"/>
          <a:ext cx="0" cy="0"/>
          <a:chOff x="0" y="0"/>
          <a:chExt cx="0" cy="0"/>
        </a:xfrm>
      </p:grpSpPr>
      <p:grpSp>
        <p:nvGrpSpPr>
          <p:cNvPr id="144" name="Google Shape;144;p12"/>
          <p:cNvGrpSpPr/>
          <p:nvPr/>
        </p:nvGrpSpPr>
        <p:grpSpPr>
          <a:xfrm>
            <a:off x="0" y="0"/>
            <a:ext cx="12192000" cy="6858000"/>
            <a:chOff x="0" y="0"/>
            <a:chExt cx="13831614" cy="6858000"/>
          </a:xfrm>
        </p:grpSpPr>
        <p:pic>
          <p:nvPicPr>
            <p:cNvPr descr="A screenshot of a computer&#10;&#10;Description automatically generated with medium confidence" id="145" name="Google Shape;145;p12"/>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146" name="Google Shape;146;p12"/>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147" name="Google Shape;147;p12"/>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sz="2667">
              <a:solidFill>
                <a:schemeClr val="dk1"/>
              </a:solidFill>
              <a:latin typeface="Calibri"/>
              <a:ea typeface="Calibri"/>
              <a:cs typeface="Calibri"/>
              <a:sym typeface="Calibri"/>
            </a:endParaRPr>
          </a:p>
        </p:txBody>
      </p:sp>
      <p:sp>
        <p:nvSpPr>
          <p:cNvPr id="148" name="Google Shape;148;p12"/>
          <p:cNvSpPr txBox="1"/>
          <p:nvPr/>
        </p:nvSpPr>
        <p:spPr>
          <a:xfrm>
            <a:off x="321240" y="3170213"/>
            <a:ext cx="2305200" cy="517573"/>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Agenda  Day 3</a:t>
            </a:r>
            <a:endParaRPr/>
          </a:p>
        </p:txBody>
      </p:sp>
      <p:sp>
        <p:nvSpPr>
          <p:cNvPr id="149" name="Google Shape;149;p12"/>
          <p:cNvSpPr txBox="1"/>
          <p:nvPr/>
        </p:nvSpPr>
        <p:spPr>
          <a:xfrm>
            <a:off x="57682" y="3687786"/>
            <a:ext cx="2832300" cy="646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u="sng">
                <a:solidFill>
                  <a:schemeClr val="lt1"/>
                </a:solidFill>
                <a:latin typeface="Calibri"/>
                <a:ea typeface="Calibri"/>
                <a:cs typeface="Calibri"/>
                <a:sym typeface="Calibri"/>
              </a:rPr>
              <a:t>Note: </a:t>
            </a:r>
            <a:r>
              <a:rPr b="1" i="1" lang="en-US" sz="1800">
                <a:solidFill>
                  <a:schemeClr val="lt1"/>
                </a:solidFill>
                <a:latin typeface="Calibri"/>
                <a:ea typeface="Calibri"/>
                <a:cs typeface="Calibri"/>
                <a:sym typeface="Calibri"/>
              </a:rPr>
              <a:t>time zone</a:t>
            </a:r>
            <a:r>
              <a:rPr b="1" i="1" lang="en-US" sz="1800">
                <a:solidFill>
                  <a:schemeClr val="lt1"/>
                </a:solidFill>
                <a:latin typeface="Calibri"/>
                <a:ea typeface="Calibri"/>
                <a:cs typeface="Calibri"/>
                <a:sym typeface="Calibri"/>
              </a:rPr>
              <a:t> followed is KSA time (GMT +3)</a:t>
            </a:r>
            <a:endParaRPr/>
          </a:p>
        </p:txBody>
      </p:sp>
      <p:graphicFrame>
        <p:nvGraphicFramePr>
          <p:cNvPr id="150" name="Google Shape;150;p12"/>
          <p:cNvGraphicFramePr/>
          <p:nvPr/>
        </p:nvGraphicFramePr>
        <p:xfrm>
          <a:off x="3879906" y="1056245"/>
          <a:ext cx="3000000" cy="3000000"/>
        </p:xfrm>
        <a:graphic>
          <a:graphicData uri="http://schemas.openxmlformats.org/drawingml/2006/table">
            <a:tbl>
              <a:tblPr bandRow="1" firstRow="1">
                <a:noFill/>
                <a:tableStyleId>{BB3658D7-99D7-4810-AE99-398279E0AAD4}</a:tableStyleId>
              </a:tblPr>
              <a:tblGrid>
                <a:gridCol w="2028600"/>
                <a:gridCol w="3838225"/>
                <a:gridCol w="1513025"/>
              </a:tblGrid>
              <a:tr h="426725">
                <a:tc gridSpan="3">
                  <a:txBody>
                    <a:bodyPr/>
                    <a:lstStyle/>
                    <a:p>
                      <a:pPr indent="0" lvl="0" marL="0" marR="0" rtl="0" algn="ctr">
                        <a:spcBef>
                          <a:spcPts val="0"/>
                        </a:spcBef>
                        <a:spcAft>
                          <a:spcPts val="0"/>
                        </a:spcAft>
                        <a:buNone/>
                      </a:pPr>
                      <a:r>
                        <a:rPr b="1" lang="en-US" sz="2000" u="none" cap="none" strike="noStrike">
                          <a:solidFill>
                            <a:schemeClr val="dk1"/>
                          </a:solidFill>
                        </a:rPr>
                        <a:t>Saturday, November 13</a:t>
                      </a:r>
                      <a:r>
                        <a:rPr b="1" baseline="30000" lang="en-US" sz="2000" u="none" cap="none" strike="noStrike">
                          <a:solidFill>
                            <a:schemeClr val="dk1"/>
                          </a:solidFill>
                        </a:rPr>
                        <a:t>th</a:t>
                      </a:r>
                      <a:r>
                        <a:rPr b="1" lang="en-US" sz="2000" u="none" cap="none" strike="noStrike">
                          <a:solidFill>
                            <a:schemeClr val="dk1"/>
                          </a:solidFill>
                        </a:rPr>
                        <a:t> </a:t>
                      </a:r>
                      <a:endParaRPr b="1" baseline="30000" sz="2000" u="none" cap="none" strike="noStrike">
                        <a:solidFill>
                          <a:schemeClr val="dk1"/>
                        </a:solidFill>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hMerge="1"/>
                <a:tc hMerge="1"/>
              </a:tr>
              <a:tr h="6705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From the start of the day</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Mentorship is available </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US" sz="1900" u="none" cap="none" strike="noStrike">
                          <a:solidFill>
                            <a:schemeClr val="dk1"/>
                          </a:solidFill>
                          <a:latin typeface="Calibri"/>
                          <a:ea typeface="Calibri"/>
                          <a:cs typeface="Calibri"/>
                          <a:sym typeface="Calibri"/>
                        </a:rPr>
                        <a:t>Discord</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0640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3:00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Submission Deadline</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900"/>
                        <a:buFont typeface="Arial"/>
                        <a:buNone/>
                      </a:pPr>
                      <a:r>
                        <a:rPr b="1" i="0" lang="en-US" sz="1900" u="none" cap="none" strike="noStrike">
                          <a:solidFill>
                            <a:schemeClr val="dk1"/>
                          </a:solidFill>
                          <a:latin typeface="Calibri"/>
                          <a:ea typeface="Calibri"/>
                          <a:cs typeface="Calibri"/>
                          <a:sym typeface="Calibri"/>
                        </a:rPr>
                        <a:t>Itch.io</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705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3:01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Break, stretch, do Yoga. Eat. Do NOT Oversleep!</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US" sz="1900" u="none" cap="none" strike="noStrike">
                          <a:solidFill>
                            <a:schemeClr val="dk1"/>
                          </a:solidFill>
                          <a:latin typeface="Calibri"/>
                          <a:ea typeface="Calibri"/>
                          <a:cs typeface="Calibri"/>
                          <a:sym typeface="Calibri"/>
                        </a:rPr>
                        <a:t>-</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3260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4:00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Sandsoft Session on Careers</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rowSpan="5">
                  <a:txBody>
                    <a:bodyPr/>
                    <a:lstStyle/>
                    <a:p>
                      <a:pPr indent="0" lvl="0" marL="0" marR="0" rtl="0" algn="ctr">
                        <a:lnSpc>
                          <a:spcPct val="100000"/>
                        </a:lnSpc>
                        <a:spcBef>
                          <a:spcPts val="0"/>
                        </a:spcBef>
                        <a:spcAft>
                          <a:spcPts val="0"/>
                        </a:spcAft>
                        <a:buNone/>
                      </a:pPr>
                      <a:r>
                        <a:rPr b="1" lang="en-US" sz="1900">
                          <a:solidFill>
                            <a:schemeClr val="dk1"/>
                          </a:solidFill>
                          <a:latin typeface="Calibri"/>
                          <a:ea typeface="Calibri"/>
                          <a:cs typeface="Calibri"/>
                          <a:sym typeface="Calibri"/>
                        </a:rPr>
                        <a:t>Zoom</a:t>
                      </a:r>
                      <a:endParaRPr b="1" i="0" sz="19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705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5:00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Where is the Next Hollywood of Video Games?</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6705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5:40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What Investors are Looking For in a Game</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3962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6:00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Awards Ceremony</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r h="396250">
                <a:tc>
                  <a:txBody>
                    <a:bodyPr/>
                    <a:lstStyle/>
                    <a:p>
                      <a:pPr indent="0" lvl="0" marL="0" marR="0" rtl="0" algn="ctr">
                        <a:spcBef>
                          <a:spcPts val="0"/>
                        </a:spcBef>
                        <a:spcAft>
                          <a:spcPts val="0"/>
                        </a:spcAft>
                        <a:buNone/>
                      </a:pPr>
                      <a:r>
                        <a:rPr b="1" lang="en-US" sz="1800" u="none" cap="none" strike="noStrike">
                          <a:solidFill>
                            <a:schemeClr val="dk1"/>
                          </a:solidFill>
                          <a:latin typeface="Calibri"/>
                          <a:ea typeface="Calibri"/>
                          <a:cs typeface="Calibri"/>
                          <a:sym typeface="Calibri"/>
                        </a:rPr>
                        <a:t>7:00 PM</a:t>
                      </a:r>
                      <a:endParaRPr b="1"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155A9"/>
                    </a:solidFill>
                  </a:tcPr>
                </a:tc>
                <a:tc>
                  <a:txBody>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Farewell, and see you in the next Jam!</a:t>
                      </a:r>
                      <a:endParaRPr b="0" i="0" sz="1800" u="none" cap="none" strike="noStrike">
                        <a:solidFill>
                          <a:schemeClr val="dk1"/>
                        </a:solidFill>
                        <a:latin typeface="Calibri"/>
                        <a:ea typeface="Calibri"/>
                        <a:cs typeface="Calibri"/>
                        <a:sym typeface="Calibri"/>
                      </a:endParaRPr>
                    </a:p>
                  </a:txBody>
                  <a:tcPr marT="60950" marB="60950" marR="121925" marL="1219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vMerge="1"/>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4" name="Shape 154"/>
        <p:cNvGrpSpPr/>
        <p:nvPr/>
      </p:nvGrpSpPr>
      <p:grpSpPr>
        <a:xfrm>
          <a:off x="0" y="0"/>
          <a:ext cx="0" cy="0"/>
          <a:chOff x="0" y="0"/>
          <a:chExt cx="0" cy="0"/>
        </a:xfrm>
      </p:grpSpPr>
      <p:grpSp>
        <p:nvGrpSpPr>
          <p:cNvPr id="155" name="Google Shape;155;p23"/>
          <p:cNvGrpSpPr/>
          <p:nvPr/>
        </p:nvGrpSpPr>
        <p:grpSpPr>
          <a:xfrm>
            <a:off x="0" y="0"/>
            <a:ext cx="12192000" cy="6858000"/>
            <a:chOff x="0" y="0"/>
            <a:chExt cx="13831614" cy="6858000"/>
          </a:xfrm>
        </p:grpSpPr>
        <p:pic>
          <p:nvPicPr>
            <p:cNvPr descr="A screenshot of a computer&#10;&#10;Description automatically generated with medium confidence" id="156" name="Google Shape;156;p23"/>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157" name="Google Shape;157;p23"/>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158" name="Google Shape;158;p23"/>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a:p>
        </p:txBody>
      </p:sp>
      <p:sp>
        <p:nvSpPr>
          <p:cNvPr id="159" name="Google Shape;159;p23"/>
          <p:cNvSpPr txBox="1"/>
          <p:nvPr/>
        </p:nvSpPr>
        <p:spPr>
          <a:xfrm>
            <a:off x="321239" y="3239343"/>
            <a:ext cx="2305200" cy="379313"/>
          </a:xfrm>
          <a:prstGeom prst="rect">
            <a:avLst/>
          </a:prstGeom>
          <a:noFill/>
          <a:ln>
            <a:noFill/>
          </a:ln>
        </p:spPr>
        <p:txBody>
          <a:bodyPr anchorCtr="0" anchor="b" bIns="45700" lIns="91425" spcFirstLastPara="1" rIns="91425" wrap="square" tIns="45700">
            <a:no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Awards </a:t>
            </a:r>
            <a:endParaRPr b="1" sz="2800">
              <a:solidFill>
                <a:schemeClr val="lt1"/>
              </a:solidFill>
              <a:latin typeface="Calibri"/>
              <a:ea typeface="Calibri"/>
              <a:cs typeface="Calibri"/>
              <a:sym typeface="Calibri"/>
            </a:endParaRPr>
          </a:p>
        </p:txBody>
      </p:sp>
      <p:sp>
        <p:nvSpPr>
          <p:cNvPr id="160" name="Google Shape;160;p23"/>
          <p:cNvSpPr txBox="1"/>
          <p:nvPr/>
        </p:nvSpPr>
        <p:spPr>
          <a:xfrm>
            <a:off x="3319811" y="627051"/>
            <a:ext cx="8360276" cy="707846"/>
          </a:xfrm>
          <a:prstGeom prst="rect">
            <a:avLst/>
          </a:prstGeom>
          <a:noFill/>
          <a:ln cap="flat" cmpd="sng" w="38100">
            <a:solidFill>
              <a:srgbClr val="7030A0"/>
            </a:solidFill>
            <a:prstDash val="solid"/>
            <a:round/>
            <a:headEnd len="sm" w="sm" type="none"/>
            <a:tailEnd len="sm" w="sm" type="none"/>
          </a:ln>
        </p:spPr>
        <p:txBody>
          <a:bodyPr anchorCtr="0" anchor="t" bIns="121900" lIns="121900" spcFirstLastPara="1" rIns="121900" wrap="square" tIns="121900">
            <a:spAutoFit/>
          </a:bodyPr>
          <a:lstStyle/>
          <a:p>
            <a:pPr indent="0" lvl="0" marL="0" marR="0" rtl="0" algn="l">
              <a:spcBef>
                <a:spcPts val="0"/>
              </a:spcBef>
              <a:spcAft>
                <a:spcPts val="0"/>
              </a:spcAft>
              <a:buNone/>
            </a:pPr>
            <a:r>
              <a:rPr lang="en-US" sz="1500">
                <a:solidFill>
                  <a:schemeClr val="dk1"/>
                </a:solidFill>
                <a:latin typeface="Calibri"/>
                <a:ea typeface="Calibri"/>
                <a:cs typeface="Calibri"/>
                <a:sym typeface="Calibri"/>
              </a:rPr>
              <a:t>There will be winners in </a:t>
            </a:r>
            <a:r>
              <a:rPr b="1" lang="en-US" sz="1500">
                <a:solidFill>
                  <a:schemeClr val="dk1"/>
                </a:solidFill>
                <a:latin typeface="Calibri"/>
                <a:ea typeface="Calibri"/>
                <a:cs typeface="Calibri"/>
                <a:sym typeface="Calibri"/>
              </a:rPr>
              <a:t>5 categories. </a:t>
            </a:r>
            <a:r>
              <a:rPr lang="en-US" sz="1500">
                <a:solidFill>
                  <a:schemeClr val="dk1"/>
                </a:solidFill>
                <a:latin typeface="Calibri"/>
                <a:ea typeface="Calibri"/>
                <a:cs typeface="Calibri"/>
                <a:sym typeface="Calibri"/>
              </a:rPr>
              <a:t>In no particular order, kindly refer to the below list for the award categories with the prizes per category.</a:t>
            </a:r>
            <a:endParaRPr sz="1500">
              <a:solidFill>
                <a:schemeClr val="dk1"/>
              </a:solidFill>
              <a:latin typeface="Calibri"/>
              <a:ea typeface="Calibri"/>
              <a:cs typeface="Calibri"/>
              <a:sym typeface="Calibri"/>
            </a:endParaRPr>
          </a:p>
        </p:txBody>
      </p:sp>
      <p:sp>
        <p:nvSpPr>
          <p:cNvPr id="161" name="Google Shape;161;p23"/>
          <p:cNvSpPr/>
          <p:nvPr/>
        </p:nvSpPr>
        <p:spPr>
          <a:xfrm>
            <a:off x="3445501" y="1929829"/>
            <a:ext cx="8082971" cy="683704"/>
          </a:xfrm>
          <a:prstGeom prst="homePlate">
            <a:avLst>
              <a:gd fmla="val 26717" name="adj"/>
            </a:avLst>
          </a:prstGeom>
          <a:noFill/>
          <a:ln cap="flat" cmpd="sng" w="28575">
            <a:solidFill>
              <a:srgbClr val="E69B3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5333">
              <a:solidFill>
                <a:srgbClr val="FFFFFF"/>
              </a:solidFill>
              <a:latin typeface="Montserrat"/>
              <a:ea typeface="Montserrat"/>
              <a:cs typeface="Montserrat"/>
              <a:sym typeface="Montserrat"/>
            </a:endParaRPr>
          </a:p>
        </p:txBody>
      </p:sp>
      <p:sp>
        <p:nvSpPr>
          <p:cNvPr id="162" name="Google Shape;162;p23"/>
          <p:cNvSpPr/>
          <p:nvPr/>
        </p:nvSpPr>
        <p:spPr>
          <a:xfrm>
            <a:off x="3445503" y="1929829"/>
            <a:ext cx="8455259" cy="6052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733">
                <a:solidFill>
                  <a:srgbClr val="E69B37"/>
                </a:solidFill>
                <a:latin typeface="Calibri"/>
                <a:ea typeface="Calibri"/>
                <a:cs typeface="Calibri"/>
                <a:sym typeface="Calibri"/>
              </a:rPr>
              <a:t>Best of Jam </a:t>
            </a:r>
            <a:r>
              <a:rPr lang="en-US" sz="1600">
                <a:solidFill>
                  <a:schemeClr val="lt1"/>
                </a:solidFill>
                <a:latin typeface="Calibri"/>
                <a:ea typeface="Calibri"/>
                <a:cs typeface="Calibri"/>
                <a:sym typeface="Calibri"/>
              </a:rPr>
              <a:t>Logo Design</a:t>
            </a:r>
            <a:endParaRPr/>
          </a:p>
          <a:p>
            <a:pPr indent="0" lvl="0" marL="0" marR="0" rtl="0" algn="l">
              <a:spcBef>
                <a:spcPts val="0"/>
              </a:spcBef>
              <a:spcAft>
                <a:spcPts val="0"/>
              </a:spcAft>
              <a:buNone/>
            </a:pPr>
            <a:r>
              <a:rPr b="1" lang="en-US" sz="1600">
                <a:solidFill>
                  <a:schemeClr val="dk1"/>
                </a:solidFill>
                <a:latin typeface="Calibri"/>
                <a:ea typeface="Calibri"/>
                <a:cs typeface="Calibri"/>
                <a:sym typeface="Calibri"/>
              </a:rPr>
              <a:t>Prize: </a:t>
            </a:r>
            <a:r>
              <a:rPr lang="en-US" sz="1600">
                <a:solidFill>
                  <a:schemeClr val="dk1"/>
                </a:solidFill>
                <a:latin typeface="Calibri"/>
                <a:ea typeface="Calibri"/>
                <a:cs typeface="Calibri"/>
                <a:sym typeface="Calibri"/>
              </a:rPr>
              <a:t>Oculus Quest 2 Advanced All-in-One VR Headset </a:t>
            </a:r>
            <a:endParaRPr sz="1600">
              <a:solidFill>
                <a:schemeClr val="lt1"/>
              </a:solidFill>
              <a:latin typeface="Calibri"/>
              <a:ea typeface="Calibri"/>
              <a:cs typeface="Calibri"/>
              <a:sym typeface="Calibri"/>
            </a:endParaRPr>
          </a:p>
        </p:txBody>
      </p:sp>
      <p:sp>
        <p:nvSpPr>
          <p:cNvPr id="163" name="Google Shape;163;p23"/>
          <p:cNvSpPr/>
          <p:nvPr/>
        </p:nvSpPr>
        <p:spPr>
          <a:xfrm>
            <a:off x="3809217" y="2748214"/>
            <a:ext cx="7727075" cy="683704"/>
          </a:xfrm>
          <a:prstGeom prst="homePlate">
            <a:avLst>
              <a:gd fmla="val 26717" name="adj"/>
            </a:avLst>
          </a:prstGeom>
          <a:noFill/>
          <a:ln cap="flat" cmpd="sng" w="28575">
            <a:solidFill>
              <a:srgbClr val="DDC24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5333">
              <a:solidFill>
                <a:srgbClr val="FFFFFF"/>
              </a:solidFill>
              <a:latin typeface="Montserrat"/>
              <a:ea typeface="Montserrat"/>
              <a:cs typeface="Montserrat"/>
              <a:sym typeface="Montserrat"/>
            </a:endParaRPr>
          </a:p>
        </p:txBody>
      </p:sp>
      <p:sp>
        <p:nvSpPr>
          <p:cNvPr id="164" name="Google Shape;164;p23"/>
          <p:cNvSpPr/>
          <p:nvPr/>
        </p:nvSpPr>
        <p:spPr>
          <a:xfrm>
            <a:off x="3809219" y="2748214"/>
            <a:ext cx="8082971" cy="6052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733">
                <a:solidFill>
                  <a:srgbClr val="DDC241"/>
                </a:solidFill>
                <a:latin typeface="Calibri"/>
                <a:ea typeface="Calibri"/>
                <a:cs typeface="Calibri"/>
                <a:sym typeface="Calibri"/>
              </a:rPr>
              <a:t>Best use of Theme</a:t>
            </a:r>
            <a:endParaRPr/>
          </a:p>
          <a:p>
            <a:pPr indent="0" lvl="0" marL="0" marR="0" rtl="0" algn="l">
              <a:spcBef>
                <a:spcPts val="0"/>
              </a:spcBef>
              <a:spcAft>
                <a:spcPts val="0"/>
              </a:spcAft>
              <a:buNone/>
            </a:pPr>
            <a:r>
              <a:rPr b="1" lang="en-US" sz="1600">
                <a:solidFill>
                  <a:schemeClr val="dk1"/>
                </a:solidFill>
                <a:latin typeface="Calibri"/>
                <a:ea typeface="Calibri"/>
                <a:cs typeface="Calibri"/>
                <a:sym typeface="Calibri"/>
              </a:rPr>
              <a:t>Prize: </a:t>
            </a:r>
            <a:r>
              <a:rPr lang="en-US" sz="1600">
                <a:solidFill>
                  <a:schemeClr val="dk1"/>
                </a:solidFill>
                <a:latin typeface="Calibri"/>
                <a:ea typeface="Calibri"/>
                <a:cs typeface="Calibri"/>
                <a:sym typeface="Calibri"/>
              </a:rPr>
              <a:t>Apple Watch Series 7</a:t>
            </a:r>
            <a:endParaRPr/>
          </a:p>
        </p:txBody>
      </p:sp>
      <p:sp>
        <p:nvSpPr>
          <p:cNvPr id="165" name="Google Shape;165;p23"/>
          <p:cNvSpPr/>
          <p:nvPr/>
        </p:nvSpPr>
        <p:spPr>
          <a:xfrm>
            <a:off x="4078704" y="3542858"/>
            <a:ext cx="7386848" cy="683704"/>
          </a:xfrm>
          <a:prstGeom prst="homePlate">
            <a:avLst>
              <a:gd fmla="val 26717" name="adj"/>
            </a:avLst>
          </a:prstGeom>
          <a:noFill/>
          <a:ln cap="flat" cmpd="sng" w="28575">
            <a:solidFill>
              <a:srgbClr val="A6BF6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5333">
              <a:solidFill>
                <a:srgbClr val="FFFFFF"/>
              </a:solidFill>
              <a:latin typeface="Montserrat"/>
              <a:ea typeface="Montserrat"/>
              <a:cs typeface="Montserrat"/>
              <a:sym typeface="Montserrat"/>
            </a:endParaRPr>
          </a:p>
        </p:txBody>
      </p:sp>
      <p:sp>
        <p:nvSpPr>
          <p:cNvPr id="166" name="Google Shape;166;p23"/>
          <p:cNvSpPr/>
          <p:nvPr/>
        </p:nvSpPr>
        <p:spPr>
          <a:xfrm>
            <a:off x="4078705" y="3542858"/>
            <a:ext cx="7727073" cy="6052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733">
                <a:solidFill>
                  <a:srgbClr val="A6BF68"/>
                </a:solidFill>
                <a:latin typeface="Calibri"/>
                <a:ea typeface="Calibri"/>
                <a:cs typeface="Calibri"/>
                <a:sym typeface="Calibri"/>
              </a:rPr>
              <a:t>Excellence in Art </a:t>
            </a:r>
            <a:endParaRPr/>
          </a:p>
          <a:p>
            <a:pPr indent="0" lvl="0" marL="0" marR="0" rtl="0" algn="l">
              <a:spcBef>
                <a:spcPts val="0"/>
              </a:spcBef>
              <a:spcAft>
                <a:spcPts val="0"/>
              </a:spcAft>
              <a:buNone/>
            </a:pPr>
            <a:r>
              <a:rPr b="1" lang="en-US" sz="1600">
                <a:solidFill>
                  <a:schemeClr val="dk1"/>
                </a:solidFill>
                <a:latin typeface="Calibri"/>
                <a:ea typeface="Calibri"/>
                <a:cs typeface="Calibri"/>
                <a:sym typeface="Calibri"/>
              </a:rPr>
              <a:t>Prize: </a:t>
            </a:r>
            <a:r>
              <a:rPr lang="en-US" sz="1600">
                <a:solidFill>
                  <a:schemeClr val="dk1"/>
                </a:solidFill>
                <a:latin typeface="Calibri"/>
                <a:ea typeface="Calibri"/>
                <a:cs typeface="Calibri"/>
                <a:sym typeface="Calibri"/>
              </a:rPr>
              <a:t>Wacom One Drawing Tablet</a:t>
            </a:r>
            <a:endParaRPr/>
          </a:p>
        </p:txBody>
      </p:sp>
      <p:sp>
        <p:nvSpPr>
          <p:cNvPr id="167" name="Google Shape;167;p23"/>
          <p:cNvSpPr/>
          <p:nvPr/>
        </p:nvSpPr>
        <p:spPr>
          <a:xfrm>
            <a:off x="4418929" y="4337502"/>
            <a:ext cx="7061603" cy="683704"/>
          </a:xfrm>
          <a:prstGeom prst="homePlate">
            <a:avLst>
              <a:gd fmla="val 26717" name="adj"/>
            </a:avLst>
          </a:prstGeom>
          <a:noFill/>
          <a:ln cap="flat" cmpd="sng" w="28575">
            <a:solidFill>
              <a:srgbClr val="4DA4A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5333">
              <a:solidFill>
                <a:srgbClr val="FFFFFF"/>
              </a:solidFill>
              <a:latin typeface="Montserrat"/>
              <a:ea typeface="Montserrat"/>
              <a:cs typeface="Montserrat"/>
              <a:sym typeface="Montserrat"/>
            </a:endParaRPr>
          </a:p>
        </p:txBody>
      </p:sp>
      <p:sp>
        <p:nvSpPr>
          <p:cNvPr id="168" name="Google Shape;168;p23"/>
          <p:cNvSpPr/>
          <p:nvPr/>
        </p:nvSpPr>
        <p:spPr>
          <a:xfrm>
            <a:off x="4418931" y="4337502"/>
            <a:ext cx="7386848" cy="6052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733">
                <a:solidFill>
                  <a:srgbClr val="4DA4A1"/>
                </a:solidFill>
                <a:latin typeface="Calibri"/>
                <a:ea typeface="Calibri"/>
                <a:cs typeface="Calibri"/>
                <a:sym typeface="Calibri"/>
              </a:rPr>
              <a:t>Excellence in Narrative </a:t>
            </a:r>
            <a:endParaRPr/>
          </a:p>
          <a:p>
            <a:pPr indent="0" lvl="0" marL="0" marR="0" rtl="0" algn="l">
              <a:spcBef>
                <a:spcPts val="0"/>
              </a:spcBef>
              <a:spcAft>
                <a:spcPts val="0"/>
              </a:spcAft>
              <a:buNone/>
            </a:pPr>
            <a:r>
              <a:rPr b="1" lang="en-US" sz="1600">
                <a:solidFill>
                  <a:schemeClr val="dk1"/>
                </a:solidFill>
                <a:latin typeface="Calibri"/>
                <a:ea typeface="Calibri"/>
                <a:cs typeface="Calibri"/>
                <a:sym typeface="Calibri"/>
              </a:rPr>
              <a:t>Prize: </a:t>
            </a:r>
            <a:r>
              <a:rPr lang="en-US" sz="1600">
                <a:solidFill>
                  <a:schemeClr val="dk1"/>
                </a:solidFill>
                <a:latin typeface="Calibri"/>
                <a:ea typeface="Calibri"/>
                <a:cs typeface="Calibri"/>
                <a:sym typeface="Calibri"/>
              </a:rPr>
              <a:t>Nintendo Switch</a:t>
            </a:r>
            <a:endParaRPr/>
          </a:p>
        </p:txBody>
      </p:sp>
      <p:sp>
        <p:nvSpPr>
          <p:cNvPr id="169" name="Google Shape;169;p23"/>
          <p:cNvSpPr/>
          <p:nvPr/>
        </p:nvSpPr>
        <p:spPr>
          <a:xfrm>
            <a:off x="4744175" y="5132146"/>
            <a:ext cx="6750677" cy="683704"/>
          </a:xfrm>
          <a:prstGeom prst="homePlate">
            <a:avLst>
              <a:gd fmla="val 26717" name="adj"/>
            </a:avLst>
          </a:prstGeom>
          <a:noFill/>
          <a:ln cap="flat" cmpd="sng" w="28575">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5333">
              <a:solidFill>
                <a:srgbClr val="FFFFFF"/>
              </a:solidFill>
              <a:latin typeface="Montserrat"/>
              <a:ea typeface="Montserrat"/>
              <a:cs typeface="Montserrat"/>
              <a:sym typeface="Montserrat"/>
            </a:endParaRPr>
          </a:p>
        </p:txBody>
      </p:sp>
      <p:sp>
        <p:nvSpPr>
          <p:cNvPr id="170" name="Google Shape;170;p23"/>
          <p:cNvSpPr/>
          <p:nvPr/>
        </p:nvSpPr>
        <p:spPr>
          <a:xfrm>
            <a:off x="4744177" y="5132146"/>
            <a:ext cx="7061601" cy="6052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733">
                <a:solidFill>
                  <a:srgbClr val="7030A0"/>
                </a:solidFill>
                <a:latin typeface="Calibri"/>
                <a:ea typeface="Calibri"/>
                <a:cs typeface="Calibri"/>
                <a:sym typeface="Calibri"/>
              </a:rPr>
              <a:t>Excellence in Audio </a:t>
            </a:r>
            <a:endParaRPr/>
          </a:p>
          <a:p>
            <a:pPr indent="0" lvl="0" marL="0" marR="0" rtl="0" algn="l">
              <a:spcBef>
                <a:spcPts val="0"/>
              </a:spcBef>
              <a:spcAft>
                <a:spcPts val="0"/>
              </a:spcAft>
              <a:buNone/>
            </a:pPr>
            <a:r>
              <a:rPr b="1" lang="en-US" sz="1600">
                <a:solidFill>
                  <a:schemeClr val="dk1"/>
                </a:solidFill>
                <a:latin typeface="Calibri"/>
                <a:ea typeface="Calibri"/>
                <a:cs typeface="Calibri"/>
                <a:sym typeface="Calibri"/>
              </a:rPr>
              <a:t>Prize: </a:t>
            </a:r>
            <a:r>
              <a:rPr lang="en-US" sz="1600">
                <a:solidFill>
                  <a:schemeClr val="dk1"/>
                </a:solidFill>
                <a:latin typeface="Calibri"/>
                <a:ea typeface="Calibri"/>
                <a:cs typeface="Calibri"/>
                <a:sym typeface="Calibri"/>
              </a:rPr>
              <a:t>Sennheiser Momentum Over-Ear Headphones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4" name="Shape 174"/>
        <p:cNvGrpSpPr/>
        <p:nvPr/>
      </p:nvGrpSpPr>
      <p:grpSpPr>
        <a:xfrm>
          <a:off x="0" y="0"/>
          <a:ext cx="0" cy="0"/>
          <a:chOff x="0" y="0"/>
          <a:chExt cx="0" cy="0"/>
        </a:xfrm>
      </p:grpSpPr>
      <p:grpSp>
        <p:nvGrpSpPr>
          <p:cNvPr id="175" name="Google Shape;175;p24"/>
          <p:cNvGrpSpPr/>
          <p:nvPr/>
        </p:nvGrpSpPr>
        <p:grpSpPr>
          <a:xfrm>
            <a:off x="0" y="0"/>
            <a:ext cx="12192000" cy="6858000"/>
            <a:chOff x="0" y="0"/>
            <a:chExt cx="13831614" cy="6858000"/>
          </a:xfrm>
        </p:grpSpPr>
        <p:pic>
          <p:nvPicPr>
            <p:cNvPr descr="A screenshot of a computer&#10;&#10;Description automatically generated with medium confidence" id="176" name="Google Shape;176;p24"/>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177" name="Google Shape;177;p24"/>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178" name="Google Shape;178;p24"/>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a:p>
        </p:txBody>
      </p:sp>
      <p:sp>
        <p:nvSpPr>
          <p:cNvPr id="179" name="Google Shape;179;p24"/>
          <p:cNvSpPr txBox="1"/>
          <p:nvPr/>
        </p:nvSpPr>
        <p:spPr>
          <a:xfrm>
            <a:off x="321240" y="3172540"/>
            <a:ext cx="2305200" cy="51292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Submission</a:t>
            </a:r>
            <a:endParaRPr/>
          </a:p>
        </p:txBody>
      </p:sp>
      <p:sp>
        <p:nvSpPr>
          <p:cNvPr id="180" name="Google Shape;180;p24"/>
          <p:cNvSpPr/>
          <p:nvPr/>
        </p:nvSpPr>
        <p:spPr>
          <a:xfrm>
            <a:off x="3515991" y="3943283"/>
            <a:ext cx="8354769" cy="21698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At the end of the Game Jam, you must submit a video of your game that is </a:t>
            </a:r>
            <a:r>
              <a:rPr b="1" lang="en-US" sz="1500">
                <a:solidFill>
                  <a:schemeClr val="dk1"/>
                </a:solidFill>
                <a:latin typeface="Calibri"/>
                <a:ea typeface="Calibri"/>
                <a:cs typeface="Calibri"/>
                <a:sym typeface="Calibri"/>
              </a:rPr>
              <a:t>a maximum of 5 min or less.</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If you have a playable game, kindly submit that as well</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Be sure to add the names of the team </a:t>
            </a:r>
            <a:r>
              <a:rPr lang="en-US" sz="1500">
                <a:solidFill>
                  <a:schemeClr val="dk1"/>
                </a:solidFill>
                <a:latin typeface="Calibri"/>
                <a:ea typeface="Calibri"/>
                <a:cs typeface="Calibri"/>
                <a:sym typeface="Calibri"/>
              </a:rPr>
              <a:t>members</a:t>
            </a:r>
            <a:r>
              <a:rPr lang="en-US" sz="1500">
                <a:solidFill>
                  <a:schemeClr val="dk1"/>
                </a:solidFill>
                <a:latin typeface="Calibri"/>
                <a:ea typeface="Calibri"/>
                <a:cs typeface="Calibri"/>
                <a:sym typeface="Calibri"/>
              </a:rPr>
              <a:t> in the submission entry</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Submissions will be on Itch.io through the following link </a:t>
            </a:r>
            <a:r>
              <a:rPr lang="en-US" sz="1500" u="sng">
                <a:solidFill>
                  <a:srgbClr val="4DA4A1"/>
                </a:solidFill>
                <a:latin typeface="Calibri"/>
                <a:ea typeface="Calibri"/>
                <a:cs typeface="Calibri"/>
                <a:sym typeface="Calibri"/>
                <a:hlinkClick r:id="rId4">
                  <a:extLst>
                    <a:ext uri="{A12FA001-AC4F-418D-AE19-62706E023703}">
                      <ahyp:hlinkClr val="tx"/>
                    </a:ext>
                  </a:extLst>
                </a:hlinkClick>
              </a:rPr>
              <a:t>https://itch.io/jam/kaust-sandsoft-game-jame</a:t>
            </a:r>
            <a:endParaRPr sz="1500" u="sng">
              <a:solidFill>
                <a:srgbClr val="4DA4A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b="1" lang="en-US" sz="1500">
                <a:solidFill>
                  <a:schemeClr val="dk1"/>
                </a:solidFill>
                <a:latin typeface="Calibri"/>
                <a:ea typeface="Calibri"/>
                <a:cs typeface="Calibri"/>
                <a:sym typeface="Calibri"/>
              </a:rPr>
              <a:t>Submission steps: </a:t>
            </a:r>
            <a:r>
              <a:rPr lang="en-US" sz="1500">
                <a:solidFill>
                  <a:schemeClr val="dk1"/>
                </a:solidFill>
                <a:highlight>
                  <a:srgbClr val="FFFFFF"/>
                </a:highlight>
                <a:latin typeface="Calibri"/>
                <a:ea typeface="Calibri"/>
                <a:cs typeface="Calibri"/>
                <a:sym typeface="Calibri"/>
              </a:rPr>
              <a:t>Register on itch &gt; upload your game to your profile &gt; open the KAUSTxSandsoft Game Jam page and submit your game.</a:t>
            </a:r>
            <a:endParaRPr sz="1500">
              <a:solidFill>
                <a:schemeClr val="dk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You must submit your game on Itch.io no later than </a:t>
            </a:r>
            <a:r>
              <a:rPr b="1" lang="en-US" sz="1500">
                <a:solidFill>
                  <a:schemeClr val="dk1"/>
                </a:solidFill>
                <a:latin typeface="Calibri"/>
                <a:ea typeface="Calibri"/>
                <a:cs typeface="Calibri"/>
                <a:sym typeface="Calibri"/>
              </a:rPr>
              <a:t>3 PM (GMT+3) </a:t>
            </a:r>
            <a:r>
              <a:rPr lang="en-US" sz="1500">
                <a:solidFill>
                  <a:schemeClr val="dk1"/>
                </a:solidFill>
                <a:latin typeface="Calibri"/>
                <a:ea typeface="Calibri"/>
                <a:cs typeface="Calibri"/>
                <a:sym typeface="Calibri"/>
              </a:rPr>
              <a:t>on </a:t>
            </a:r>
            <a:r>
              <a:rPr b="1" lang="en-US" sz="1500">
                <a:solidFill>
                  <a:schemeClr val="dk1"/>
                </a:solidFill>
                <a:latin typeface="Calibri"/>
                <a:ea typeface="Calibri"/>
                <a:cs typeface="Calibri"/>
                <a:sym typeface="Calibri"/>
              </a:rPr>
              <a:t>Saturday (November 13th)</a:t>
            </a:r>
            <a:endParaRPr b="1" sz="1500">
              <a:solidFill>
                <a:schemeClr val="dk1"/>
              </a:solidFill>
              <a:latin typeface="Calibri"/>
              <a:ea typeface="Calibri"/>
              <a:cs typeface="Calibri"/>
              <a:sym typeface="Calibri"/>
            </a:endParaRPr>
          </a:p>
        </p:txBody>
      </p:sp>
      <p:sp>
        <p:nvSpPr>
          <p:cNvPr id="181" name="Google Shape;181;p24"/>
          <p:cNvSpPr txBox="1"/>
          <p:nvPr/>
        </p:nvSpPr>
        <p:spPr>
          <a:xfrm>
            <a:off x="3515990" y="914847"/>
            <a:ext cx="5727048" cy="523180"/>
          </a:xfrm>
          <a:prstGeom prst="rect">
            <a:avLst/>
          </a:prstGeom>
          <a:noFill/>
          <a:ln cap="flat" cmpd="sng" w="38100">
            <a:solidFill>
              <a:srgbClr val="7030A0"/>
            </a:solidFill>
            <a:prstDash val="solid"/>
            <a:round/>
            <a:headEnd len="sm" w="sm" type="none"/>
            <a:tailEnd len="sm" w="sm" type="none"/>
          </a:ln>
        </p:spPr>
        <p:txBody>
          <a:bodyPr anchorCtr="0" anchor="t" bIns="121900" lIns="121900" spcFirstLastPara="1" rIns="121900" wrap="square" tIns="1219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Before you Submit your game, you’ll need a few things:</a:t>
            </a:r>
            <a:endParaRPr/>
          </a:p>
        </p:txBody>
      </p:sp>
      <p:sp>
        <p:nvSpPr>
          <p:cNvPr id="182" name="Google Shape;182;p24"/>
          <p:cNvSpPr txBox="1"/>
          <p:nvPr/>
        </p:nvSpPr>
        <p:spPr>
          <a:xfrm>
            <a:off x="3515990" y="1569436"/>
            <a:ext cx="8354700" cy="1246800"/>
          </a:xfrm>
          <a:prstGeom prst="rect">
            <a:avLst/>
          </a:prstGeom>
          <a:noFill/>
          <a:ln>
            <a:noFill/>
          </a:ln>
        </p:spPr>
        <p:txBody>
          <a:bodyPr anchorCtr="0" anchor="t" bIns="45700" lIns="91425" spcFirstLastPara="1" rIns="91425" wrap="square" tIns="45700">
            <a:spAutoFit/>
          </a:bodyPr>
          <a:lstStyle/>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Link to your game that’s hosted somewhere</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Some screenshots of your game.</a:t>
            </a:r>
            <a:endParaRPr sz="1500">
              <a:solidFill>
                <a:schemeClr val="dk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A gameplay video recording of your game</a:t>
            </a:r>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An account on </a:t>
            </a:r>
            <a:r>
              <a:rPr lang="en-US" sz="1500" u="sng">
                <a:solidFill>
                  <a:srgbClr val="4DA4A1"/>
                </a:solidFill>
                <a:latin typeface="Calibri"/>
                <a:ea typeface="Calibri"/>
                <a:cs typeface="Calibri"/>
                <a:sym typeface="Calibri"/>
                <a:hlinkClick r:id="rId5">
                  <a:extLst>
                    <a:ext uri="{A12FA001-AC4F-418D-AE19-62706E023703}">
                      <ahyp:hlinkClr val="tx"/>
                    </a:ext>
                  </a:extLst>
                </a:hlinkClick>
              </a:rPr>
              <a:t>Itch.io</a:t>
            </a:r>
            <a:endParaRPr sz="1500">
              <a:solidFill>
                <a:srgbClr val="4DA4A1"/>
              </a:solidFill>
              <a:latin typeface="Calibri"/>
              <a:ea typeface="Calibri"/>
              <a:cs typeface="Calibri"/>
              <a:sym typeface="Calibri"/>
            </a:endParaRPr>
          </a:p>
          <a:p>
            <a:pPr indent="-228594" lvl="0" marL="228594"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A name for your game</a:t>
            </a:r>
            <a:endParaRPr/>
          </a:p>
        </p:txBody>
      </p:sp>
      <p:sp>
        <p:nvSpPr>
          <p:cNvPr id="183" name="Google Shape;183;p24"/>
          <p:cNvSpPr txBox="1"/>
          <p:nvPr/>
        </p:nvSpPr>
        <p:spPr>
          <a:xfrm>
            <a:off x="3515990" y="3420095"/>
            <a:ext cx="2305200" cy="523200"/>
          </a:xfrm>
          <a:prstGeom prst="rect">
            <a:avLst/>
          </a:prstGeom>
          <a:noFill/>
          <a:ln cap="flat" cmpd="sng" w="38100">
            <a:solidFill>
              <a:srgbClr val="7030A0"/>
            </a:solidFill>
            <a:prstDash val="solid"/>
            <a:round/>
            <a:headEnd len="sm" w="sm" type="none"/>
            <a:tailEnd len="sm" w="sm" type="none"/>
          </a:ln>
        </p:spPr>
        <p:txBody>
          <a:bodyPr anchorCtr="0" anchor="t" bIns="121900" lIns="121900" spcFirstLastPara="1" rIns="121900" wrap="square" tIns="1219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Submission Process: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7" name="Shape 187"/>
        <p:cNvGrpSpPr/>
        <p:nvPr/>
      </p:nvGrpSpPr>
      <p:grpSpPr>
        <a:xfrm>
          <a:off x="0" y="0"/>
          <a:ext cx="0" cy="0"/>
          <a:chOff x="0" y="0"/>
          <a:chExt cx="0" cy="0"/>
        </a:xfrm>
      </p:grpSpPr>
      <p:grpSp>
        <p:nvGrpSpPr>
          <p:cNvPr id="188" name="Google Shape;188;p25"/>
          <p:cNvGrpSpPr/>
          <p:nvPr/>
        </p:nvGrpSpPr>
        <p:grpSpPr>
          <a:xfrm>
            <a:off x="0" y="0"/>
            <a:ext cx="12192000" cy="6858000"/>
            <a:chOff x="0" y="0"/>
            <a:chExt cx="13831614" cy="6858000"/>
          </a:xfrm>
        </p:grpSpPr>
        <p:pic>
          <p:nvPicPr>
            <p:cNvPr descr="A screenshot of a computer&#10;&#10;Description automatically generated with medium confidence" id="189" name="Google Shape;189;p25"/>
            <p:cNvPicPr preferRelativeResize="0"/>
            <p:nvPr/>
          </p:nvPicPr>
          <p:blipFill rotWithShape="1">
            <a:blip r:embed="rId3">
              <a:alphaModFix/>
            </a:blip>
            <a:srcRect b="0" l="0" r="72572" t="0"/>
            <a:stretch/>
          </p:blipFill>
          <p:spPr>
            <a:xfrm>
              <a:off x="0" y="0"/>
              <a:ext cx="3344091" cy="6858000"/>
            </a:xfrm>
            <a:prstGeom prst="rect">
              <a:avLst/>
            </a:prstGeom>
            <a:noFill/>
            <a:ln>
              <a:noFill/>
            </a:ln>
          </p:spPr>
        </p:pic>
        <p:sp>
          <p:nvSpPr>
            <p:cNvPr id="190" name="Google Shape;190;p25"/>
            <p:cNvSpPr txBox="1"/>
            <p:nvPr/>
          </p:nvSpPr>
          <p:spPr>
            <a:xfrm>
              <a:off x="3344091" y="0"/>
              <a:ext cx="10487523" cy="6858000"/>
            </a:xfrm>
            <a:prstGeom prst="rect">
              <a:avLst/>
            </a:prstGeom>
            <a:solidFill>
              <a:schemeClr val="lt1"/>
            </a:solidFill>
            <a:ln>
              <a:noFill/>
            </a:ln>
          </p:spPr>
          <p:txBody>
            <a:bodyPr anchorCtr="0" anchor="t" bIns="108000" lIns="216000" spcFirstLastPara="1" rIns="216000" wrap="square" tIns="108000">
              <a:noAutofit/>
            </a:bodyPr>
            <a:lstStyle/>
            <a:p>
              <a:pPr indent="0" lvl="0" marL="0" marR="0" rtl="0" algn="l">
                <a:lnSpc>
                  <a:spcPct val="9000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grpSp>
      <p:sp>
        <p:nvSpPr>
          <p:cNvPr id="191" name="Google Shape;191;p25"/>
          <p:cNvSpPr txBox="1"/>
          <p:nvPr/>
        </p:nvSpPr>
        <p:spPr>
          <a:xfrm>
            <a:off x="195103" y="3830625"/>
            <a:ext cx="2752575" cy="808521"/>
          </a:xfrm>
          <a:prstGeom prst="rect">
            <a:avLst/>
          </a:prstGeom>
          <a:noFill/>
          <a:ln>
            <a:noFill/>
          </a:ln>
        </p:spPr>
        <p:txBody>
          <a:bodyPr anchorCtr="0" anchor="t" bIns="0" lIns="0" spcFirstLastPara="1" rIns="0" wrap="square" tIns="0">
            <a:normAutofit fontScale="97500"/>
          </a:bodyPr>
          <a:lstStyle/>
          <a:p>
            <a:pPr indent="0" lvl="0" marL="0" marR="0" rtl="0" algn="ctr">
              <a:lnSpc>
                <a:spcPct val="90000"/>
              </a:lnSpc>
              <a:spcBef>
                <a:spcPts val="0"/>
              </a:spcBef>
              <a:spcAft>
                <a:spcPts val="0"/>
              </a:spcAft>
              <a:buClr>
                <a:schemeClr val="dk1"/>
              </a:buClr>
              <a:buSzPct val="100000"/>
              <a:buFont typeface="Calibri"/>
              <a:buNone/>
            </a:pPr>
            <a:r>
              <a:rPr lang="en-US" sz="2667">
                <a:solidFill>
                  <a:schemeClr val="dk1"/>
                </a:solidFill>
                <a:latin typeface="Calibri"/>
                <a:ea typeface="Calibri"/>
                <a:cs typeface="Calibri"/>
                <a:sym typeface="Calibri"/>
              </a:rPr>
              <a:t>Game Jam Roadmap Continued</a:t>
            </a:r>
            <a:endParaRPr/>
          </a:p>
        </p:txBody>
      </p:sp>
      <p:sp>
        <p:nvSpPr>
          <p:cNvPr id="192" name="Google Shape;192;p25"/>
          <p:cNvSpPr/>
          <p:nvPr/>
        </p:nvSpPr>
        <p:spPr>
          <a:xfrm>
            <a:off x="3408832" y="1277829"/>
            <a:ext cx="8354769" cy="424731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500">
                <a:solidFill>
                  <a:schemeClr val="dk1"/>
                </a:solidFill>
                <a:latin typeface="Calibri"/>
                <a:ea typeface="Calibri"/>
                <a:cs typeface="Calibri"/>
                <a:sym typeface="Calibri"/>
              </a:rPr>
              <a:t>Innovation</a:t>
            </a:r>
            <a:r>
              <a:rPr lang="en-US" sz="1500">
                <a:solidFill>
                  <a:schemeClr val="dk1"/>
                </a:solidFill>
                <a:latin typeface="Calibri"/>
                <a:ea typeface="Calibri"/>
                <a:cs typeface="Calibri"/>
                <a:sym typeface="Calibri"/>
              </a:rPr>
              <a:t> – The unexpected. Things in a unique combination, or something so different it’s notable.</a:t>
            </a:r>
            <a:endParaRPr/>
          </a:p>
          <a:p>
            <a:pPr indent="0" lvl="0" marL="0" marR="0" rtl="0" algn="l">
              <a:spcBef>
                <a:spcPts val="0"/>
              </a:spcBef>
              <a:spcAft>
                <a:spcPts val="0"/>
              </a:spcAft>
              <a:buNone/>
            </a:pPr>
            <a:br>
              <a:rPr lang="en-US" sz="1500">
                <a:solidFill>
                  <a:schemeClr val="dk1"/>
                </a:solidFill>
                <a:latin typeface="Calibri"/>
                <a:ea typeface="Calibri"/>
                <a:cs typeface="Calibri"/>
                <a:sym typeface="Calibri"/>
              </a:rPr>
            </a:br>
            <a:r>
              <a:rPr b="1" lang="en-US" sz="1500">
                <a:solidFill>
                  <a:schemeClr val="dk1"/>
                </a:solidFill>
                <a:latin typeface="Calibri"/>
                <a:ea typeface="Calibri"/>
                <a:cs typeface="Calibri"/>
                <a:sym typeface="Calibri"/>
              </a:rPr>
              <a:t>Fun</a:t>
            </a:r>
            <a:r>
              <a:rPr lang="en-US" sz="1500">
                <a:solidFill>
                  <a:schemeClr val="dk1"/>
                </a:solidFill>
                <a:latin typeface="Calibri"/>
                <a:ea typeface="Calibri"/>
                <a:cs typeface="Calibri"/>
                <a:sym typeface="Calibri"/>
              </a:rPr>
              <a:t> – How much you enjoyed playing a game. Did you look up at the clock, and found it was 5 hours later? </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Theme</a:t>
            </a:r>
            <a:r>
              <a:rPr lang="en-US" sz="1500">
                <a:solidFill>
                  <a:schemeClr val="dk1"/>
                </a:solidFill>
                <a:latin typeface="Calibri"/>
                <a:ea typeface="Calibri"/>
                <a:cs typeface="Calibri"/>
                <a:sym typeface="Calibri"/>
              </a:rPr>
              <a:t> – How well an entry suits the theme. Do they perhaps do something creative or unexpected with the theme?</a:t>
            </a:r>
            <a:endParaRPr/>
          </a:p>
          <a:p>
            <a:pPr indent="0" lvl="0" marL="0" marR="0" rtl="0" algn="l">
              <a:spcBef>
                <a:spcPts val="0"/>
              </a:spcBef>
              <a:spcAft>
                <a:spcPts val="0"/>
              </a:spcAft>
              <a:buNone/>
            </a:pPr>
            <a:br>
              <a:rPr lang="en-US" sz="1500">
                <a:solidFill>
                  <a:schemeClr val="dk1"/>
                </a:solidFill>
                <a:latin typeface="Calibri"/>
                <a:ea typeface="Calibri"/>
                <a:cs typeface="Calibri"/>
                <a:sym typeface="Calibri"/>
              </a:rPr>
            </a:br>
            <a:r>
              <a:rPr b="1" lang="en-US" sz="1500">
                <a:solidFill>
                  <a:schemeClr val="dk1"/>
                </a:solidFill>
                <a:latin typeface="Calibri"/>
                <a:ea typeface="Calibri"/>
                <a:cs typeface="Calibri"/>
                <a:sym typeface="Calibri"/>
              </a:rPr>
              <a:t>Graphics</a:t>
            </a:r>
            <a:r>
              <a:rPr lang="en-US" sz="1500">
                <a:solidFill>
                  <a:schemeClr val="dk1"/>
                </a:solidFill>
                <a:latin typeface="Calibri"/>
                <a:ea typeface="Calibri"/>
                <a:cs typeface="Calibri"/>
                <a:sym typeface="Calibri"/>
              </a:rPr>
              <a:t> – How good the game looks, or how effective the visual style is. Nice artwork, excellent generated or geometric graphics, charming programmer art, etc. </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Audio</a:t>
            </a:r>
            <a:r>
              <a:rPr lang="en-US" sz="1500">
                <a:solidFill>
                  <a:schemeClr val="dk1"/>
                </a:solidFill>
                <a:latin typeface="Calibri"/>
                <a:ea typeface="Calibri"/>
                <a:cs typeface="Calibri"/>
                <a:sym typeface="Calibri"/>
              </a:rPr>
              <a:t> – How good the game sounds, or how effective the sound design is. A catchy soundtrack, suitable sound effects given the look, voice overs, etc.</a:t>
            </a:r>
            <a:endParaRPr/>
          </a:p>
          <a:p>
            <a:pPr indent="0" lvl="0" marL="0" marR="0" rtl="0" algn="l">
              <a:spcBef>
                <a:spcPts val="0"/>
              </a:spcBef>
              <a:spcAft>
                <a:spcPts val="0"/>
              </a:spcAft>
              <a:buNone/>
            </a:pPr>
            <a:br>
              <a:rPr lang="en-US" sz="1500">
                <a:solidFill>
                  <a:schemeClr val="dk1"/>
                </a:solidFill>
                <a:latin typeface="Calibri"/>
                <a:ea typeface="Calibri"/>
                <a:cs typeface="Calibri"/>
                <a:sym typeface="Calibri"/>
              </a:rPr>
            </a:br>
            <a:r>
              <a:rPr b="1" lang="en-US" sz="1500">
                <a:solidFill>
                  <a:schemeClr val="dk1"/>
                </a:solidFill>
                <a:latin typeface="Calibri"/>
                <a:ea typeface="Calibri"/>
                <a:cs typeface="Calibri"/>
                <a:sym typeface="Calibri"/>
              </a:rPr>
              <a:t>Humor</a:t>
            </a:r>
            <a:r>
              <a:rPr lang="en-US" sz="1500">
                <a:solidFill>
                  <a:schemeClr val="dk1"/>
                </a:solidFill>
                <a:latin typeface="Calibri"/>
                <a:ea typeface="Calibri"/>
                <a:cs typeface="Calibri"/>
                <a:sym typeface="Calibri"/>
              </a:rPr>
              <a:t> – How amusing a game is. Humorous dialog, funny sounds, or is it so bad it’s good? Mood – Storytelling, emotion, and the vibe you get while playing. </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500">
                <a:solidFill>
                  <a:schemeClr val="dk1"/>
                </a:solidFill>
                <a:latin typeface="Calibri"/>
                <a:ea typeface="Calibri"/>
                <a:cs typeface="Calibri"/>
                <a:sym typeface="Calibri"/>
              </a:rPr>
              <a:t>Overall</a:t>
            </a:r>
            <a:r>
              <a:rPr lang="en-US" sz="1500">
                <a:solidFill>
                  <a:schemeClr val="dk1"/>
                </a:solidFill>
                <a:latin typeface="Calibri"/>
                <a:ea typeface="Calibri"/>
                <a:cs typeface="Calibri"/>
                <a:sym typeface="Calibri"/>
              </a:rPr>
              <a:t> – Your overall opinion of the game, in every aspect important to you. </a:t>
            </a:r>
            <a:endParaRPr/>
          </a:p>
        </p:txBody>
      </p:sp>
      <p:sp>
        <p:nvSpPr>
          <p:cNvPr id="193" name="Google Shape;193;p25"/>
          <p:cNvSpPr txBox="1"/>
          <p:nvPr/>
        </p:nvSpPr>
        <p:spPr>
          <a:xfrm>
            <a:off x="3408831" y="553611"/>
            <a:ext cx="3139656" cy="523180"/>
          </a:xfrm>
          <a:prstGeom prst="rect">
            <a:avLst/>
          </a:prstGeom>
          <a:noFill/>
          <a:ln cap="flat" cmpd="sng" w="38100">
            <a:solidFill>
              <a:srgbClr val="7030A0"/>
            </a:solidFill>
            <a:prstDash val="solid"/>
            <a:round/>
            <a:headEnd len="sm" w="sm" type="none"/>
            <a:tailEnd len="sm" w="sm" type="none"/>
          </a:ln>
        </p:spPr>
        <p:txBody>
          <a:bodyPr anchorCtr="0" anchor="t" bIns="121900" lIns="121900" spcFirstLastPara="1" rIns="121900" wrap="square" tIns="1219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The judging criteria includes: </a:t>
            </a:r>
            <a:endParaRPr/>
          </a:p>
        </p:txBody>
      </p:sp>
      <p:sp>
        <p:nvSpPr>
          <p:cNvPr id="194" name="Google Shape;194;p25"/>
          <p:cNvSpPr txBox="1"/>
          <p:nvPr/>
        </p:nvSpPr>
        <p:spPr>
          <a:xfrm>
            <a:off x="428400" y="3165566"/>
            <a:ext cx="2305200" cy="512921"/>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lt1"/>
              </a:buClr>
              <a:buSzPts val="2800"/>
              <a:buFont typeface="Calibri"/>
              <a:buNone/>
            </a:pPr>
            <a:r>
              <a:rPr b="1" lang="en-US" sz="2800">
                <a:solidFill>
                  <a:schemeClr val="lt1"/>
                </a:solidFill>
                <a:latin typeface="Calibri"/>
                <a:ea typeface="Calibri"/>
                <a:cs typeface="Calibri"/>
                <a:sym typeface="Calibri"/>
              </a:rPr>
              <a:t>Judging</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2021-10-24T07:49:11Z</dcterms:created>
  <dc:creator>Ahmed Montaser</dc:creator>
</cp:coreProperties>
</file>